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4" r:id="rId1"/>
    <p:sldMasterId id="2147483682" r:id="rId2"/>
    <p:sldMasterId id="2147483692" r:id="rId3"/>
    <p:sldMasterId id="2147483695" r:id="rId4"/>
  </p:sldMasterIdLst>
  <p:notesMasterIdLst>
    <p:notesMasterId r:id="rId39"/>
  </p:notesMasterIdLst>
  <p:sldIdLst>
    <p:sldId id="2991" r:id="rId5"/>
    <p:sldId id="3389" r:id="rId6"/>
    <p:sldId id="3390" r:id="rId7"/>
    <p:sldId id="3391" r:id="rId8"/>
    <p:sldId id="3388" r:id="rId9"/>
    <p:sldId id="2435" r:id="rId10"/>
    <p:sldId id="2436" r:id="rId11"/>
    <p:sldId id="2437" r:id="rId12"/>
    <p:sldId id="2438" r:id="rId13"/>
    <p:sldId id="2439" r:id="rId14"/>
    <p:sldId id="2440" r:id="rId15"/>
    <p:sldId id="2441" r:id="rId16"/>
    <p:sldId id="2442" r:id="rId17"/>
    <p:sldId id="2443" r:id="rId18"/>
    <p:sldId id="2444" r:id="rId19"/>
    <p:sldId id="2445" r:id="rId20"/>
    <p:sldId id="2446" r:id="rId21"/>
    <p:sldId id="2447" r:id="rId22"/>
    <p:sldId id="3386" r:id="rId23"/>
    <p:sldId id="3387" r:id="rId24"/>
    <p:sldId id="3392" r:id="rId25"/>
    <p:sldId id="3395" r:id="rId26"/>
    <p:sldId id="2907" r:id="rId27"/>
    <p:sldId id="2908" r:id="rId28"/>
    <p:sldId id="2909" r:id="rId29"/>
    <p:sldId id="2910" r:id="rId30"/>
    <p:sldId id="2913" r:id="rId31"/>
    <p:sldId id="2914" r:id="rId32"/>
    <p:sldId id="2915" r:id="rId33"/>
    <p:sldId id="2916" r:id="rId34"/>
    <p:sldId id="2917" r:id="rId35"/>
    <p:sldId id="2918" r:id="rId36"/>
    <p:sldId id="2919" r:id="rId37"/>
    <p:sldId id="2920" r:id="rId38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YLim" initials="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6699FF"/>
    <a:srgbClr val="FF66CC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29" autoAdjust="0"/>
    <p:restoredTop sz="96387" autoAdjust="0"/>
  </p:normalViewPr>
  <p:slideViewPr>
    <p:cSldViewPr>
      <p:cViewPr varScale="1">
        <p:scale>
          <a:sx n="128" d="100"/>
          <a:sy n="128" d="100"/>
        </p:scale>
        <p:origin x="198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>
      <p:cViewPr varScale="1">
        <p:scale>
          <a:sx n="115" d="100"/>
          <a:sy n="115" d="100"/>
        </p:scale>
        <p:origin x="5178" y="120"/>
      </p:cViewPr>
      <p:guideLst>
        <p:guide orient="horz" pos="2880"/>
        <p:guide pos="2160"/>
        <p:guide orient="horz" pos="3127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/>
          <a:lstStyle>
            <a:lvl1pPr algn="r">
              <a:defRPr sz="1200"/>
            </a:lvl1pPr>
          </a:lstStyle>
          <a:p>
            <a:fld id="{050F0499-AE52-4672-879B-3107B2FC2A9F}" type="datetimeFigureOut">
              <a:rPr lang="ko-KR" altLang="en-US" smtClean="0"/>
              <a:t>2024. 11. 5.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3" tIns="45717" rIns="91433" bIns="45717" rtlCol="0" anchor="ctr"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3009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3009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 anchor="b"/>
          <a:lstStyle>
            <a:lvl1pPr algn="r">
              <a:defRPr sz="1200"/>
            </a:lvl1pPr>
          </a:lstStyle>
          <a:p>
            <a:fld id="{E9CED1A8-8C93-4BD0-9402-1D92621696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232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CED1A8-8C93-4BD0-9402-1D92621696D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0024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3575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150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850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917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284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871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402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546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232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116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759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797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nryhxu/CSCI3150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nryhxu/CSCI3150" TargetMode="Externa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nryhxu/CSCI3150" TargetMode="External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nryhxu/CSCI3150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nryhxu/CSCI3150" TargetMode="External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altLang="ko-KR"/>
              <a:t>Click to edit Master subtitle style</a:t>
            </a:r>
            <a:endParaRPr lang="ko-KR" altLang="en-US" dirty="0"/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>
            <a:outerShdw dist="17780" dir="2700000" algn="ctr" rotWithShape="0">
              <a:srgbClr val="000000"/>
            </a:outerShdw>
          </a:effectLst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4400" b="1" kern="1200" dirty="0">
                <a:solidFill>
                  <a:schemeClr val="tx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  <a:cs typeface="Adobe Arabic" pitchFamily="18" charset="-78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grpSp>
        <p:nvGrpSpPr>
          <p:cNvPr id="36" name="그룹 35"/>
          <p:cNvGrpSpPr/>
          <p:nvPr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3344285" y="5517232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Hong</a:t>
            </a:r>
            <a:r>
              <a:rPr kumimoji="1" lang="zh-CN" altLang="en-US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Xu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47015-6912-00BC-B289-2ACFBCCB2E9B}"/>
              </a:ext>
            </a:extLst>
          </p:cNvPr>
          <p:cNvSpPr txBox="1"/>
          <p:nvPr/>
        </p:nvSpPr>
        <p:spPr>
          <a:xfrm>
            <a:off x="2351994" y="6048603"/>
            <a:ext cx="4432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https://github.com/henryhxu/CSCI3150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567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altLang="ko-KR"/>
              <a:t>Click to edit Master text styles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247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>
            <a:outerShdw dist="17780" dir="2700000" algn="ctr" rotWithShape="0">
              <a:srgbClr val="000000"/>
            </a:outerShdw>
          </a:effectLst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4400" b="1" kern="1200" dirty="0">
                <a:solidFill>
                  <a:schemeClr val="tx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  <a:cs typeface="Adobe Arabic" pitchFamily="18" charset="-78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36" name="그룹 35"/>
          <p:cNvGrpSpPr/>
          <p:nvPr userDrawn="1"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 userDrawn="1"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 userDrawn="1"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 userDrawn="1"/>
        </p:nvSpPr>
        <p:spPr>
          <a:xfrm>
            <a:off x="3347864" y="4030167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ko-KR" sz="2400" b="1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Youjip</a:t>
            </a:r>
            <a:r>
              <a:rPr kumimoji="1" lang="en-US" altLang="ko-KR" sz="2400" b="1" baseline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Won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786" y="5013176"/>
            <a:ext cx="2638429" cy="75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774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87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>
            <a:outerShdw dist="17780" dir="2700000" algn="ctr" rotWithShape="0">
              <a:srgbClr val="000000"/>
            </a:outerShdw>
          </a:effectLst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4400" b="1" kern="1200" dirty="0">
                <a:solidFill>
                  <a:schemeClr val="tx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  <a:cs typeface="Adobe Arabic" pitchFamily="18" charset="-78"/>
              </a:defRPr>
            </a:lvl1pPr>
          </a:lstStyle>
          <a:p>
            <a:endParaRPr lang="ko-KR" altLang="en-US" dirty="0"/>
          </a:p>
        </p:txBody>
      </p:sp>
      <p:grpSp>
        <p:nvGrpSpPr>
          <p:cNvPr id="36" name="그룹 35"/>
          <p:cNvGrpSpPr/>
          <p:nvPr userDrawn="1"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 userDrawn="1"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 userDrawn="1"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 userDrawn="1"/>
        </p:nvSpPr>
        <p:spPr>
          <a:xfrm>
            <a:off x="3344285" y="5517232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Hong</a:t>
            </a:r>
            <a:r>
              <a:rPr kumimoji="1" lang="zh-CN" altLang="en-US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Xu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47015-6912-00BC-B289-2ACFBCCB2E9B}"/>
              </a:ext>
            </a:extLst>
          </p:cNvPr>
          <p:cNvSpPr txBox="1"/>
          <p:nvPr userDrawn="1"/>
        </p:nvSpPr>
        <p:spPr>
          <a:xfrm>
            <a:off x="2351994" y="6048603"/>
            <a:ext cx="4432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https://github.com/henryhxu/CSCI3150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9306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035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>
            <a:outerShdw dist="17780" dir="2700000" algn="ctr" rotWithShape="0">
              <a:srgbClr val="000000"/>
            </a:outerShdw>
          </a:effectLst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4400" b="1" kern="1200" dirty="0">
                <a:solidFill>
                  <a:schemeClr val="tx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  <a:cs typeface="Adobe Arabic" pitchFamily="18" charset="-78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36" name="그룹 35"/>
          <p:cNvGrpSpPr/>
          <p:nvPr userDrawn="1"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 userDrawn="1"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 userDrawn="1"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 userDrawn="1"/>
        </p:nvSpPr>
        <p:spPr>
          <a:xfrm>
            <a:off x="3347864" y="4030167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ko-KR" sz="2400" b="1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Youjip</a:t>
            </a:r>
            <a:r>
              <a:rPr kumimoji="1" lang="en-US" altLang="ko-KR" sz="2400" b="1" baseline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Won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786" y="5013176"/>
            <a:ext cx="2638429" cy="75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554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4" y="6593998"/>
            <a:ext cx="768052" cy="21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143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4313" y="64880"/>
            <a:ext cx="8786812" cy="58578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501258"/>
          </a:xfrm>
        </p:spPr>
        <p:txBody>
          <a:bodyPr/>
          <a:lstStyle>
            <a:lvl1pPr>
              <a:lnSpc>
                <a:spcPct val="150000"/>
              </a:lnSpc>
              <a:buClr>
                <a:srgbClr val="002060"/>
              </a:buClr>
              <a:defRPr sz="2000" b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1pPr>
            <a:lvl2pPr latinLnBrk="0">
              <a:lnSpc>
                <a:spcPct val="150000"/>
              </a:lnSpc>
              <a:buClr>
                <a:srgbClr val="002060"/>
              </a:buClr>
              <a:defRPr sz="18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2pPr>
            <a:lvl3pPr>
              <a:lnSpc>
                <a:spcPct val="150000"/>
              </a:lnSpc>
              <a:buClr>
                <a:srgbClr val="002060"/>
              </a:buClr>
              <a:defRPr sz="16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3pPr>
            <a:lvl4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4pPr>
            <a:lvl5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  <a:endParaRPr lang="ko-KR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9038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0720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>
            <a:outerShdw dist="17780" dir="2700000" algn="ctr" rotWithShape="0">
              <a:srgbClr val="000000"/>
            </a:outerShdw>
          </a:effectLst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4400" b="1" kern="1200" dirty="0">
                <a:solidFill>
                  <a:schemeClr val="tx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  <a:cs typeface="Adobe Arabic" pitchFamily="18" charset="-78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36" name="그룹 35"/>
          <p:cNvGrpSpPr/>
          <p:nvPr userDrawn="1"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 userDrawn="1"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 userDrawn="1"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 userDrawn="1"/>
        </p:nvSpPr>
        <p:spPr>
          <a:xfrm>
            <a:off x="3347864" y="4030167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ko-KR" sz="2400" b="1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Youjip</a:t>
            </a:r>
            <a:r>
              <a:rPr kumimoji="1" lang="en-US" altLang="ko-KR" sz="2400" b="1" baseline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Won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786" y="5013176"/>
            <a:ext cx="2638429" cy="75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73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501258"/>
          </a:xfrm>
        </p:spPr>
        <p:txBody>
          <a:bodyPr/>
          <a:lstStyle>
            <a:lvl1pPr>
              <a:lnSpc>
                <a:spcPct val="150000"/>
              </a:lnSpc>
              <a:buClr>
                <a:srgbClr val="002060"/>
              </a:buClr>
              <a:defRPr sz="2000" b="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buClr>
                <a:srgbClr val="002060"/>
              </a:buClr>
              <a:defRPr sz="18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buClr>
                <a:srgbClr val="002060"/>
              </a:buClr>
              <a:defRPr sz="1600">
                <a:solidFill>
                  <a:schemeClr val="tx1"/>
                </a:solidFill>
              </a:defRPr>
            </a:lvl3pPr>
            <a:lvl4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</a:defRPr>
            </a:lvl4pPr>
            <a:lvl5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  <a:endParaRPr lang="ko-KR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500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altLang="ko-KR"/>
              <a:t>Click to edit Master subtitle style</a:t>
            </a:r>
            <a:endParaRPr lang="ko-KR" altLang="en-US" dirty="0"/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/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lang="ko-KR" altLang="en-US" sz="4000" b="1" dirty="0">
                <a:solidFill>
                  <a:schemeClr val="accent1">
                    <a:lumMod val="7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grpSp>
        <p:nvGrpSpPr>
          <p:cNvPr id="36" name="그룹 35"/>
          <p:cNvGrpSpPr/>
          <p:nvPr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3344285" y="5517232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Hong</a:t>
            </a:r>
            <a:r>
              <a:rPr kumimoji="1" lang="zh-CN" altLang="en-US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Xu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47015-6912-00BC-B289-2ACFBCCB2E9B}"/>
              </a:ext>
            </a:extLst>
          </p:cNvPr>
          <p:cNvSpPr txBox="1"/>
          <p:nvPr/>
        </p:nvSpPr>
        <p:spPr>
          <a:xfrm>
            <a:off x="2351994" y="6048603"/>
            <a:ext cx="4432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algun Gothic" panose="020B0503020000020004" pitchFamily="34" charset="-127"/>
                <a:ea typeface="Malgun Gothic" panose="020B0503020000020004" pitchFamily="34" charset="-127"/>
                <a:hlinkClick r:id="rId2"/>
              </a:rPr>
              <a:t>https://github.com/henryhxu/CSCI3150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96256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501258"/>
          </a:xfrm>
        </p:spPr>
        <p:txBody>
          <a:bodyPr lIns="90000"/>
          <a:lstStyle>
            <a:lvl1pPr latinLnBrk="0">
              <a:lnSpc>
                <a:spcPct val="150000"/>
              </a:lnSpc>
              <a:buClr>
                <a:srgbClr val="002060"/>
              </a:buClr>
              <a:defRPr sz="2000" b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1pPr>
            <a:lvl2pPr latinLnBrk="0">
              <a:lnSpc>
                <a:spcPct val="150000"/>
              </a:lnSpc>
              <a:buClr>
                <a:srgbClr val="002060"/>
              </a:buClr>
              <a:defRPr sz="18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2pPr>
            <a:lvl3pPr>
              <a:lnSpc>
                <a:spcPct val="150000"/>
              </a:lnSpc>
              <a:buClr>
                <a:srgbClr val="002060"/>
              </a:buClr>
              <a:defRPr sz="16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3pPr>
            <a:lvl4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4pPr>
            <a:lvl5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  <a:endParaRPr lang="ko-KR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7629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altLang="ko-KR"/>
              <a:t>Click to edit Master text styles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1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altLang="ko-KR"/>
              <a:t>Click to edit Master text styles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75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>
            <a:outerShdw dist="17780" dir="2700000" algn="ctr" rotWithShape="0">
              <a:srgbClr val="000000"/>
            </a:outerShdw>
          </a:effectLst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4400" b="1" kern="1200" dirty="0">
                <a:solidFill>
                  <a:schemeClr val="tx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  <a:cs typeface="Adobe Arabic" pitchFamily="18" charset="-78"/>
              </a:defRPr>
            </a:lvl1pPr>
          </a:lstStyle>
          <a:p>
            <a:endParaRPr lang="ko-KR" altLang="en-US" dirty="0"/>
          </a:p>
        </p:txBody>
      </p:sp>
      <p:grpSp>
        <p:nvGrpSpPr>
          <p:cNvPr id="36" name="그룹 35"/>
          <p:cNvGrpSpPr/>
          <p:nvPr userDrawn="1"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 userDrawn="1"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 userDrawn="1"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 userDrawn="1"/>
        </p:nvSpPr>
        <p:spPr>
          <a:xfrm>
            <a:off x="3344285" y="5517232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Hong</a:t>
            </a:r>
            <a:r>
              <a:rPr kumimoji="1" lang="zh-CN" altLang="en-US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Xu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47015-6912-00BC-B289-2ACFBCCB2E9B}"/>
              </a:ext>
            </a:extLst>
          </p:cNvPr>
          <p:cNvSpPr txBox="1"/>
          <p:nvPr userDrawn="1"/>
        </p:nvSpPr>
        <p:spPr>
          <a:xfrm>
            <a:off x="2351994" y="6048603"/>
            <a:ext cx="4432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https://github.com/henryhxu/CSCI3150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328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972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>
            <a:outerShdw dist="17780" dir="2700000" algn="ctr" rotWithShape="0">
              <a:srgbClr val="000000"/>
            </a:outerShdw>
          </a:effectLst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4400" b="1" kern="1200" dirty="0">
                <a:solidFill>
                  <a:schemeClr val="tx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  <a:cs typeface="Adobe Arabic" pitchFamily="18" charset="-78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36" name="그룹 35"/>
          <p:cNvGrpSpPr/>
          <p:nvPr userDrawn="1"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 userDrawn="1"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 userDrawn="1"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 userDrawn="1"/>
        </p:nvSpPr>
        <p:spPr>
          <a:xfrm>
            <a:off x="3347864" y="4030167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ko-KR" sz="2400" b="1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Youjip</a:t>
            </a:r>
            <a:r>
              <a:rPr kumimoji="1" lang="en-US" altLang="ko-KR" sz="2400" b="1" baseline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Won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786" y="5013176"/>
            <a:ext cx="2638429" cy="75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572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989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altLang="ko-KR"/>
              <a:t>Click to edit Master subtitle style</a:t>
            </a:r>
            <a:endParaRPr lang="ko-KR" altLang="en-US" dirty="0"/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/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lang="ko-KR" altLang="en-US" sz="4000" b="1" dirty="0">
                <a:solidFill>
                  <a:schemeClr val="accent1">
                    <a:lumMod val="7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grpSp>
        <p:nvGrpSpPr>
          <p:cNvPr id="36" name="그룹 35"/>
          <p:cNvGrpSpPr/>
          <p:nvPr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3344285" y="5517232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Hong</a:t>
            </a:r>
            <a:r>
              <a:rPr kumimoji="1" lang="zh-CN" altLang="en-US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Xu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47015-6912-00BC-B289-2ACFBCCB2E9B}"/>
              </a:ext>
            </a:extLst>
          </p:cNvPr>
          <p:cNvSpPr txBox="1"/>
          <p:nvPr/>
        </p:nvSpPr>
        <p:spPr>
          <a:xfrm>
            <a:off x="2351994" y="6048603"/>
            <a:ext cx="4432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algun Gothic" panose="020B0503020000020004" pitchFamily="34" charset="-127"/>
                <a:ea typeface="Malgun Gothic" panose="020B0503020000020004" pitchFamily="34" charset="-127"/>
                <a:hlinkClick r:id="rId2"/>
              </a:rPr>
              <a:t>https://github.com/henryhxu/CSCI3150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7019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501258"/>
          </a:xfrm>
        </p:spPr>
        <p:txBody>
          <a:bodyPr lIns="90000"/>
          <a:lstStyle>
            <a:lvl1pPr latinLnBrk="0">
              <a:lnSpc>
                <a:spcPct val="150000"/>
              </a:lnSpc>
              <a:buClr>
                <a:srgbClr val="002060"/>
              </a:buClr>
              <a:defRPr sz="2000" b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1pPr>
            <a:lvl2pPr latinLnBrk="0">
              <a:lnSpc>
                <a:spcPct val="150000"/>
              </a:lnSpc>
              <a:buClr>
                <a:srgbClr val="002060"/>
              </a:buClr>
              <a:defRPr sz="18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2pPr>
            <a:lvl3pPr>
              <a:lnSpc>
                <a:spcPct val="150000"/>
              </a:lnSpc>
              <a:buClr>
                <a:srgbClr val="002060"/>
              </a:buClr>
              <a:defRPr sz="16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3pPr>
            <a:lvl4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4pPr>
            <a:lvl5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  <a:endParaRPr lang="ko-KR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422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55563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313" y="1000125"/>
            <a:ext cx="8786812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0938" y="6562725"/>
            <a:ext cx="1071562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A0C360-F875-469D-A977-82806D0D3C5E}" type="slidenum">
              <a:rPr kumimoji="1" lang="en-US" altLang="ko-KR">
                <a:solidFill>
                  <a:srgbClr val="1F497D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1F497D">
                  <a:lumMod val="50000"/>
                </a:srgb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59550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969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</p:sldLayoutIdLst>
  <p:hf hd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"/>
        <a:defRPr kumimoji="1" sz="2000">
          <a:solidFill>
            <a:srgbClr val="10253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rgbClr val="007E3C"/>
        </a:buClr>
        <a:buSzPct val="100000"/>
        <a:buFont typeface="Wingdings" pitchFamily="2" charset="2"/>
        <a:buChar char=""/>
        <a:defRPr kumimoji="1">
          <a:solidFill>
            <a:srgbClr val="10253F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"/>
        <a:defRPr kumimoji="1" sz="1600">
          <a:solidFill>
            <a:srgbClr val="10253F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B03C"/>
        </a:buClr>
        <a:buSzPct val="65000"/>
        <a:buFont typeface="Wingdings" pitchFamily="2" charset="2"/>
        <a:buChar char="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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55563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ko-KR" altLang="en-US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313" y="1000125"/>
            <a:ext cx="8786812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0938" y="6562725"/>
            <a:ext cx="1071562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fld id="{5BCC3F0E-9362-6D47-9781-DB401EE9B6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59550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/>
              <a:t>CSCI3150 Intro to Operating Systems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336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</p:sldLayoutIdLst>
  <p:hf hd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1" fontAlgn="base" latinLnBrk="0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"/>
        <a:defRPr kumimoji="1" sz="20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rgbClr val="007E3C"/>
        </a:buClr>
        <a:buSzPct val="100000"/>
        <a:buFont typeface="Wingdings" pitchFamily="2" charset="2"/>
        <a:buChar char=""/>
        <a:defRPr kumimoji="1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"/>
        <a:defRPr kumimoji="1" sz="16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B03C"/>
        </a:buClr>
        <a:buSzPct val="65000"/>
        <a:buFont typeface="Wingdings" pitchFamily="2" charset="2"/>
        <a:buChar char=""/>
        <a:defRPr kumimoji="1" sz="14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"/>
        <a:defRPr kumimoji="1" sz="14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55563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313" y="1000125"/>
            <a:ext cx="8786812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0938" y="6562725"/>
            <a:ext cx="1071562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A0C360-F875-469D-A977-82806D0D3C5E}" type="slidenum">
              <a:rPr kumimoji="1" lang="en-US" altLang="ko-KR" smtClean="0">
                <a:solidFill>
                  <a:srgbClr val="1F497D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1F497D">
                  <a:lumMod val="50000"/>
                </a:srgb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59550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349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71" r:id="rId3"/>
  </p:sldLayoutIdLst>
  <p:hf hd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"/>
        <a:defRPr kumimoji="1" sz="2000">
          <a:solidFill>
            <a:srgbClr val="10253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rgbClr val="007E3C"/>
        </a:buClr>
        <a:buSzPct val="100000"/>
        <a:buFont typeface="Wingdings" pitchFamily="2" charset="2"/>
        <a:buChar char=""/>
        <a:defRPr kumimoji="1">
          <a:solidFill>
            <a:srgbClr val="10253F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"/>
        <a:defRPr kumimoji="1" sz="1600">
          <a:solidFill>
            <a:srgbClr val="10253F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B03C"/>
        </a:buClr>
        <a:buSzPct val="65000"/>
        <a:buFont typeface="Wingdings" pitchFamily="2" charset="2"/>
        <a:buChar char="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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55563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ko-KR" altLang="en-US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313" y="1000125"/>
            <a:ext cx="8786812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0938" y="6562725"/>
            <a:ext cx="1071562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fld id="{5BCC3F0E-9362-6D47-9781-DB401EE9B6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59550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/>
              <a:t>CSCI3150 Intro to Operating Systems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602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</p:sldLayoutIdLst>
  <p:hf hd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1" fontAlgn="base" latinLnBrk="0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"/>
        <a:defRPr kumimoji="1" sz="20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rgbClr val="007E3C"/>
        </a:buClr>
        <a:buSzPct val="100000"/>
        <a:buFont typeface="Wingdings" pitchFamily="2" charset="2"/>
        <a:buChar char=""/>
        <a:defRPr kumimoji="1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"/>
        <a:defRPr kumimoji="1" sz="16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B03C"/>
        </a:buClr>
        <a:buSzPct val="65000"/>
        <a:buFont typeface="Wingdings" pitchFamily="2" charset="2"/>
        <a:buChar char=""/>
        <a:defRPr kumimoji="1" sz="14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"/>
        <a:defRPr kumimoji="1" sz="14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tdnatmVdIg" TargetMode="External"/><Relationship Id="rId2" Type="http://schemas.openxmlformats.org/officeDocument/2006/relationships/hyperlink" Target="https://www.youtube.com/watch?v=wteUW2sL7bc" TargetMode="Externa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SixHardDriveFormFactors.jpg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3568" y="1484786"/>
            <a:ext cx="7772400" cy="1326009"/>
          </a:xfrm>
        </p:spPr>
        <p:txBody>
          <a:bodyPr/>
          <a:lstStyle/>
          <a:p>
            <a:pPr latinLnBrk="0"/>
            <a:r>
              <a:rPr lang="en-US" altLang="zh-CN" sz="3600" dirty="0"/>
              <a:t>CSCI3150</a:t>
            </a:r>
            <a:r>
              <a:rPr lang="zh-CN" altLang="en-US" sz="3600" dirty="0"/>
              <a:t> </a:t>
            </a:r>
            <a:r>
              <a:rPr lang="en-US" altLang="zh-CN" sz="3600" dirty="0"/>
              <a:t>Introduction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sz="3600" dirty="0"/>
              <a:t>Operating Systems</a:t>
            </a:r>
            <a:endParaRPr lang="en-US" sz="1600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F8FA8-3607-FC4B-303A-4C5A91BC53F8}"/>
              </a:ext>
            </a:extLst>
          </p:cNvPr>
          <p:cNvSpPr txBox="1"/>
          <p:nvPr/>
        </p:nvSpPr>
        <p:spPr>
          <a:xfrm>
            <a:off x="683568" y="3933058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Lecture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13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: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File Systems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Part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I: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I/O Devices, HDD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굴림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308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Canonical Device </a:t>
            </a:r>
            <a:endParaRPr lang="ko-KR" altLang="en-US" dirty="0"/>
          </a:p>
        </p:txBody>
      </p:sp>
      <p:sp>
        <p:nvSpPr>
          <p:cNvPr id="21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ko-KR" sz="1800" dirty="0"/>
              <a:t>A Canonical Device has two important components. </a:t>
            </a:r>
          </a:p>
          <a:p>
            <a:pPr lvl="1"/>
            <a:r>
              <a:rPr lang="en-US" altLang="ko-KR" sz="1600" b="1" dirty="0"/>
              <a:t>Hardware</a:t>
            </a:r>
            <a:r>
              <a:rPr lang="en-US" altLang="ko-KR" sz="1600" dirty="0"/>
              <a:t> </a:t>
            </a:r>
            <a:r>
              <a:rPr lang="en-US" altLang="ko-KR" sz="1600" b="1" dirty="0"/>
              <a:t>interface</a:t>
            </a:r>
            <a:r>
              <a:rPr lang="en-US" altLang="ko-KR" sz="1600" dirty="0"/>
              <a:t> allows the system software to control its operation. </a:t>
            </a:r>
          </a:p>
          <a:p>
            <a:pPr lvl="1"/>
            <a:r>
              <a:rPr lang="en-US" altLang="ko-KR" sz="1600" b="1" dirty="0"/>
              <a:t>Internals</a:t>
            </a:r>
            <a:r>
              <a:rPr lang="en-US" altLang="ko-KR" sz="1600" dirty="0"/>
              <a:t> which are implementation specific.</a:t>
            </a:r>
          </a:p>
          <a:p>
            <a:pPr lvl="1"/>
            <a:endParaRPr lang="ko-KR" altLang="en-US" sz="1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10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187624" y="2874422"/>
            <a:ext cx="5904656" cy="1964148"/>
          </a:xfrm>
          <a:prstGeom prst="rect">
            <a:avLst/>
          </a:prstGeom>
          <a:noFill/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 anchorCtr="0"/>
          <a:lstStyle/>
          <a:p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92347" y="3182385"/>
            <a:ext cx="1137464" cy="39604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tlCol="0" anchor="ctr" anchorCtr="0"/>
          <a:lstStyle/>
          <a:p>
            <a:pPr algn="ctr"/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  Command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cxnSp>
        <p:nvCxnSpPr>
          <p:cNvPr id="19" name="Straight Arrow Connector 20"/>
          <p:cNvCxnSpPr/>
          <p:nvPr/>
        </p:nvCxnSpPr>
        <p:spPr>
          <a:xfrm>
            <a:off x="1331640" y="3758449"/>
            <a:ext cx="5616624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683623" y="3182385"/>
            <a:ext cx="832593" cy="39604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tlCol="0" anchor="ctr" anchorCtr="0"/>
          <a:lstStyle/>
          <a:p>
            <a:pPr algn="ctr"/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  Data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915816" y="4890646"/>
            <a:ext cx="2399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Canonical Device </a:t>
            </a:r>
            <a:endParaRPr lang="ko-KR" altLang="en-US" sz="1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452228" y="3182385"/>
            <a:ext cx="1463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Registers: 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331640" y="3935958"/>
            <a:ext cx="38884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Micro-controller (CPU)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Memory (DRAM or SRAM or both)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Other hardware-specific chips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843808" y="3182385"/>
            <a:ext cx="936000" cy="39604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tlCol="0" anchor="ctr" anchorCtr="0"/>
          <a:lstStyle/>
          <a:p>
            <a:pPr algn="ctr"/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  Status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236296" y="3110377"/>
            <a:ext cx="1463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interface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284876" y="4098744"/>
            <a:ext cx="1463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internals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7191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Hardware interface of the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  <a:r>
              <a:rPr lang="en-US" altLang="ko-KR" dirty="0"/>
              <a:t>anonical device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ko-KR" sz="1800" b="1" dirty="0"/>
              <a:t>status register</a:t>
            </a:r>
            <a:endParaRPr lang="en-US" altLang="ko-KR" sz="1800" dirty="0"/>
          </a:p>
          <a:p>
            <a:pPr lvl="1"/>
            <a:r>
              <a:rPr lang="en-US" altLang="ko-KR" sz="1600" dirty="0"/>
              <a:t>See the current status of the device</a:t>
            </a:r>
          </a:p>
          <a:p>
            <a:r>
              <a:rPr lang="en-US" altLang="ko-KR" sz="1800" b="1" dirty="0"/>
              <a:t>command register</a:t>
            </a:r>
            <a:endParaRPr lang="en-US" altLang="ko-KR" sz="1800" dirty="0"/>
          </a:p>
          <a:p>
            <a:pPr lvl="1"/>
            <a:r>
              <a:rPr lang="en-US" altLang="ko-KR" sz="1600" dirty="0"/>
              <a:t>Tell the device to perform a certain task</a:t>
            </a:r>
          </a:p>
          <a:p>
            <a:r>
              <a:rPr lang="en-US" altLang="ko-KR" sz="1800" b="1" dirty="0"/>
              <a:t>data register</a:t>
            </a:r>
            <a:endParaRPr lang="en-US" altLang="ko-KR" sz="1800" dirty="0"/>
          </a:p>
          <a:p>
            <a:pPr lvl="1"/>
            <a:r>
              <a:rPr lang="en-US" altLang="ko-KR" sz="1600" dirty="0"/>
              <a:t>Pass data to the device, or get data from the device</a:t>
            </a:r>
          </a:p>
          <a:p>
            <a:pPr lvl="1"/>
            <a:endParaRPr lang="en-US" altLang="ko-KR" sz="1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11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71600" y="4365104"/>
            <a:ext cx="7200800" cy="936104"/>
          </a:xfrm>
          <a:prstGeom prst="roundRect">
            <a:avLst/>
          </a:prstGeom>
          <a:solidFill>
            <a:srgbClr val="FFC000"/>
          </a:solidFill>
          <a:ln w="15875">
            <a:solidFill>
              <a:schemeClr val="accent6">
                <a:lumMod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108000" rIns="108000" rtlCol="0" anchor="ctr">
            <a:noAutofit/>
          </a:bodyPr>
          <a:lstStyle/>
          <a:p>
            <a:pPr algn="ctr"/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By reading and writing above </a:t>
            </a:r>
            <a:r>
              <a:rPr kumimoji="1"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three registers</a:t>
            </a:r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</a:p>
          <a:p>
            <a:pPr algn="ctr"/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the operating system can </a:t>
            </a:r>
            <a:r>
              <a:rPr kumimoji="1"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control device behavior</a:t>
            </a:r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8652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Hardware interface of the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  <a:r>
              <a:rPr lang="en-US" altLang="ko-KR" dirty="0"/>
              <a:t>anonical device (Cont.)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ko-KR" dirty="0"/>
              <a:t>Typical interaction</a:t>
            </a:r>
            <a:endParaRPr lang="en-US" altLang="ko-KR" sz="1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12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11560" y="1578565"/>
            <a:ext cx="7992888" cy="235449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(STATUS == BUSY)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   ; 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//wait until device is not busy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write data to data register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write command to command register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   </a:t>
            </a:r>
            <a:r>
              <a:rPr lang="en-US" altLang="zh-CN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oing so starts the device and executes the command</a:t>
            </a:r>
            <a:r>
              <a:rPr lang="en-US" altLang="zh-CN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(STATUS == BUSY)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   ; 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//wait until device is done with your request </a:t>
            </a:r>
          </a:p>
        </p:txBody>
      </p:sp>
    </p:spTree>
    <p:extLst>
      <p:ext uri="{BB962C8B-B14F-4D97-AF65-F5344CB8AC3E}">
        <p14:creationId xmlns:p14="http://schemas.microsoft.com/office/powerpoint/2010/main" val="3818183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white"/>
                </a:solidFill>
              </a:rPr>
              <a:t>Polling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ko-KR" dirty="0"/>
              <a:t>Operating system waits until the device is ready by </a:t>
            </a:r>
            <a:r>
              <a:rPr lang="en-US" altLang="ko-KR" b="1" dirty="0"/>
              <a:t>repeatedly</a:t>
            </a:r>
            <a:r>
              <a:rPr lang="en-US" altLang="ko-KR" dirty="0"/>
              <a:t> reading the status register.</a:t>
            </a:r>
          </a:p>
          <a:p>
            <a:pPr lvl="1"/>
            <a:r>
              <a:rPr lang="en-US" altLang="zh-CN" dirty="0"/>
              <a:t>S</a:t>
            </a:r>
            <a:r>
              <a:rPr lang="en-US" altLang="ko-KR" dirty="0"/>
              <a:t>imple</a:t>
            </a:r>
            <a:r>
              <a:rPr lang="en-US" altLang="zh-CN" dirty="0"/>
              <a:t>;</a:t>
            </a:r>
            <a:r>
              <a:rPr lang="zh-CN" altLang="en-US" dirty="0"/>
              <a:t> </a:t>
            </a:r>
            <a:r>
              <a:rPr lang="en-US" altLang="zh-CN" dirty="0"/>
              <a:t>responsive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b="1" dirty="0"/>
              <a:t>However,</a:t>
            </a:r>
            <a:r>
              <a:rPr lang="en-US" altLang="ko-KR" dirty="0"/>
              <a:t> </a:t>
            </a:r>
            <a:r>
              <a:rPr lang="en-US" altLang="ko-KR" b="1" dirty="0"/>
              <a:t>it wastes</a:t>
            </a:r>
            <a:r>
              <a:rPr lang="zh-CN" altLang="en-US" b="1" dirty="0"/>
              <a:t> </a:t>
            </a:r>
            <a:r>
              <a:rPr lang="en-US" altLang="zh-CN" b="1" dirty="0"/>
              <a:t>(lots</a:t>
            </a:r>
            <a:r>
              <a:rPr lang="zh-CN" altLang="en-US" b="1" dirty="0"/>
              <a:t> </a:t>
            </a:r>
            <a:r>
              <a:rPr lang="en-US" altLang="zh-CN" b="1" dirty="0"/>
              <a:t>of!!)</a:t>
            </a:r>
            <a:r>
              <a:rPr lang="en-US" altLang="ko-KR" b="1" dirty="0"/>
              <a:t> CPU time just waiting for the device</a:t>
            </a:r>
            <a:endParaRPr lang="en-US" altLang="ko-KR" dirty="0"/>
          </a:p>
          <a:p>
            <a:pPr lvl="2"/>
            <a:r>
              <a:rPr lang="en-US" altLang="ko-KR" dirty="0"/>
              <a:t>Switching to another ready process is better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terms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ko-KR" dirty="0"/>
              <a:t>utilizing the CPU.</a:t>
            </a:r>
          </a:p>
          <a:p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13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475752"/>
              </p:ext>
            </p:extLst>
          </p:nvPr>
        </p:nvGraphicFramePr>
        <p:xfrm>
          <a:off x="1619672" y="4378126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.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15870" y="4378126"/>
            <a:ext cx="73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CPU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5870" y="5213647"/>
            <a:ext cx="73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Disk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95736" y="5805264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Diagram of CPU utilization </a:t>
            </a:r>
            <a:r>
              <a:rPr lang="en-US" altLang="zh-CN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with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polling</a:t>
            </a:r>
            <a:endParaRPr lang="ko-KR" altLang="en-US" sz="1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331187"/>
              </p:ext>
            </p:extLst>
          </p:nvPr>
        </p:nvGraphicFramePr>
        <p:xfrm>
          <a:off x="3660576" y="5141639"/>
          <a:ext cx="2032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467544" y="3481263"/>
            <a:ext cx="8208912" cy="232400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91523" y="3678931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task 1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58891"/>
              </p:ext>
            </p:extLst>
          </p:nvPr>
        </p:nvGraphicFramePr>
        <p:xfrm>
          <a:off x="6162774" y="3645024"/>
          <a:ext cx="406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7812360" y="3678931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polling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573040"/>
              </p:ext>
            </p:extLst>
          </p:nvPr>
        </p:nvGraphicFramePr>
        <p:xfrm>
          <a:off x="7383611" y="3645024"/>
          <a:ext cx="406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7" name="직선 연결선 16"/>
          <p:cNvCxnSpPr/>
          <p:nvPr/>
        </p:nvCxnSpPr>
        <p:spPr>
          <a:xfrm>
            <a:off x="3666059" y="3920596"/>
            <a:ext cx="0" cy="41652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5686028" y="3922693"/>
            <a:ext cx="0" cy="41652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3675759" y="3878957"/>
            <a:ext cx="1995411" cy="0"/>
          </a:xfrm>
          <a:prstGeom prst="line">
            <a:avLst/>
          </a:prstGeom>
          <a:ln w="19050">
            <a:solidFill>
              <a:srgbClr val="FF0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198730" y="3557463"/>
            <a:ext cx="112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“waiting IO” </a:t>
            </a:r>
          </a:p>
        </p:txBody>
      </p:sp>
    </p:spTree>
    <p:extLst>
      <p:ext uri="{BB962C8B-B14F-4D97-AF65-F5344CB8AC3E}">
        <p14:creationId xmlns:p14="http://schemas.microsoft.com/office/powerpoint/2010/main" val="4130141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en-US" altLang="ko-KR" dirty="0"/>
              <a:t>nterrupts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ko-KR" dirty="0"/>
              <a:t>Put the process</a:t>
            </a:r>
            <a:r>
              <a:rPr lang="zh-CN" altLang="en-US" dirty="0"/>
              <a:t> </a:t>
            </a:r>
            <a:r>
              <a:rPr lang="en-US" altLang="zh-CN" dirty="0"/>
              <a:t>waiting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ko-KR" dirty="0"/>
              <a:t>I/O to sleep and context</a:t>
            </a:r>
            <a:r>
              <a:rPr lang="en-US" altLang="zh-CN" dirty="0"/>
              <a:t>-</a:t>
            </a:r>
            <a:r>
              <a:rPr lang="en-US" altLang="ko-KR" dirty="0"/>
              <a:t>switch to another</a:t>
            </a:r>
          </a:p>
          <a:p>
            <a:r>
              <a:rPr lang="en-US" altLang="ko-KR" dirty="0"/>
              <a:t>When the </a:t>
            </a:r>
            <a:r>
              <a:rPr lang="en-US" altLang="zh-CN" dirty="0"/>
              <a:t>I/O</a:t>
            </a:r>
            <a:r>
              <a:rPr lang="en-US" altLang="ko-KR" dirty="0"/>
              <a:t> </a:t>
            </a:r>
            <a:r>
              <a:rPr lang="en-US" altLang="zh-CN" dirty="0"/>
              <a:t>finishes</a:t>
            </a:r>
            <a:r>
              <a:rPr lang="en-US" altLang="ko-KR" dirty="0"/>
              <a:t>, wake </a:t>
            </a:r>
            <a:r>
              <a:rPr lang="en-US" altLang="zh-CN" dirty="0"/>
              <a:t>up</a:t>
            </a:r>
            <a:r>
              <a:rPr lang="zh-CN" altLang="en-US" dirty="0"/>
              <a:t> </a:t>
            </a:r>
            <a:r>
              <a:rPr lang="en-US" altLang="ko-KR" dirty="0"/>
              <a:t>the </a:t>
            </a:r>
            <a:r>
              <a:rPr lang="en-US" altLang="zh-CN" dirty="0"/>
              <a:t>sleeping</a:t>
            </a:r>
            <a:r>
              <a:rPr lang="zh-CN" altLang="en-US" dirty="0"/>
              <a:t> </a:t>
            </a:r>
            <a:r>
              <a:rPr lang="en-US" altLang="ko-KR" dirty="0"/>
              <a:t>process by </a:t>
            </a:r>
            <a:r>
              <a:rPr lang="en-US" altLang="ko-KR" b="1" dirty="0"/>
              <a:t>interrupt</a:t>
            </a:r>
            <a:r>
              <a:rPr lang="en-US" altLang="zh-CN" b="1" dirty="0"/>
              <a:t>s</a:t>
            </a:r>
            <a:endParaRPr lang="en-US" altLang="ko-KR" dirty="0"/>
          </a:p>
          <a:p>
            <a:pPr lvl="1"/>
            <a:r>
              <a:rPr lang="en-US" altLang="zh-CN" dirty="0"/>
              <a:t>Enable</a:t>
            </a:r>
            <a:r>
              <a:rPr lang="zh-CN" altLang="en-US" dirty="0"/>
              <a:t> </a:t>
            </a:r>
            <a:r>
              <a:rPr lang="en-US" altLang="ko-KR" b="1" dirty="0"/>
              <a:t>CPU and the disk </a:t>
            </a:r>
            <a:r>
              <a:rPr lang="en-US" altLang="zh-CN" b="1" dirty="0"/>
              <a:t>to</a:t>
            </a:r>
            <a:r>
              <a:rPr lang="zh-CN" altLang="en-US" b="1" dirty="0"/>
              <a:t> </a:t>
            </a:r>
            <a:r>
              <a:rPr lang="en-US" altLang="zh-CN" b="1" dirty="0"/>
              <a:t>be</a:t>
            </a:r>
            <a:r>
              <a:rPr lang="en-US" altLang="ko-KR" b="1" dirty="0"/>
              <a:t> </a:t>
            </a:r>
            <a:r>
              <a:rPr lang="en-US" altLang="zh-CN" b="1" dirty="0"/>
              <a:t>better</a:t>
            </a:r>
            <a:r>
              <a:rPr lang="en-US" altLang="ko-KR" b="1" dirty="0"/>
              <a:t> utilized</a:t>
            </a:r>
          </a:p>
          <a:p>
            <a:endParaRPr lang="en-US" altLang="ko-KR" sz="1800" b="1" dirty="0"/>
          </a:p>
          <a:p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14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323683"/>
              </p:ext>
            </p:extLst>
          </p:nvPr>
        </p:nvGraphicFramePr>
        <p:xfrm>
          <a:off x="1619672" y="4129335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15870" y="4129335"/>
            <a:ext cx="73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CPU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5870" y="4908882"/>
            <a:ext cx="73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Disk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67744" y="5517232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Diagram of CPU utilization </a:t>
            </a:r>
            <a:r>
              <a:rPr lang="en-US" altLang="zh-CN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with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interrupt</a:t>
            </a:r>
            <a:r>
              <a:rPr lang="en-US" altLang="zh-CN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226586"/>
              </p:ext>
            </p:extLst>
          </p:nvPr>
        </p:nvGraphicFramePr>
        <p:xfrm>
          <a:off x="3660576" y="4858360"/>
          <a:ext cx="2032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467544" y="3140968"/>
            <a:ext cx="8208912" cy="2376264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88224" y="3339082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task 1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630205"/>
              </p:ext>
            </p:extLst>
          </p:nvPr>
        </p:nvGraphicFramePr>
        <p:xfrm>
          <a:off x="6159475" y="3305175"/>
          <a:ext cx="406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7884368" y="3339082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task 2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07764"/>
              </p:ext>
            </p:extLst>
          </p:nvPr>
        </p:nvGraphicFramePr>
        <p:xfrm>
          <a:off x="7455619" y="3305175"/>
          <a:ext cx="406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7274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Polling vs interrupts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zh-CN" b="1" dirty="0"/>
              <a:t>I</a:t>
            </a:r>
            <a:r>
              <a:rPr lang="en-US" altLang="ko-KR" b="1" dirty="0"/>
              <a:t>nterrupt is not always the best solution</a:t>
            </a:r>
          </a:p>
          <a:p>
            <a:pPr lvl="1"/>
            <a:r>
              <a:rPr lang="en-US" altLang="ko-KR" dirty="0"/>
              <a:t>If, device performs very quickly, interrupt</a:t>
            </a:r>
            <a:r>
              <a:rPr lang="en-US" altLang="zh-CN" dirty="0"/>
              <a:t>s</a:t>
            </a:r>
            <a:r>
              <a:rPr lang="en-US" altLang="ko-KR" dirty="0"/>
              <a:t> will “slow down” the system </a:t>
            </a:r>
          </a:p>
          <a:p>
            <a:pPr lvl="1"/>
            <a:r>
              <a:rPr lang="en-US" altLang="ko-KR" dirty="0"/>
              <a:t>Because </a:t>
            </a:r>
            <a:r>
              <a:rPr lang="en-US" altLang="ko-KR" b="1" dirty="0"/>
              <a:t>context switch is expensive (switching to another process)</a:t>
            </a:r>
          </a:p>
          <a:p>
            <a:pPr lvl="1"/>
            <a:endParaRPr lang="en-US" altLang="ko-KR" b="1" dirty="0"/>
          </a:p>
          <a:p>
            <a:endParaRPr lang="en-US" altLang="ko-KR" sz="2400" dirty="0"/>
          </a:p>
          <a:p>
            <a:endParaRPr lang="en-US" altLang="ko-KR" b="1" dirty="0"/>
          </a:p>
          <a:p>
            <a:endParaRPr lang="en-US" altLang="ko-KR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15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123728" y="2852936"/>
            <a:ext cx="4752528" cy="936104"/>
          </a:xfrm>
          <a:prstGeom prst="roundRect">
            <a:avLst/>
          </a:prstGeom>
          <a:solidFill>
            <a:srgbClr val="FFC000"/>
          </a:solidFill>
          <a:ln w="15875">
            <a:solidFill>
              <a:schemeClr val="accent6">
                <a:lumMod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108000" rIns="108000" rtlCol="0" anchor="ctr">
            <a:noAutofit/>
          </a:bodyPr>
          <a:lstStyle/>
          <a:p>
            <a:pPr algn="ctr"/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If a device is fast </a:t>
            </a:r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</a:t>
            </a:r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poll</a:t>
            </a:r>
            <a:r>
              <a:rPr kumimoji="1" lang="en-US" altLang="zh-CN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ing</a:t>
            </a:r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is </a:t>
            </a:r>
            <a:r>
              <a:rPr kumimoji="1" lang="en-US" altLang="zh-CN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better</a:t>
            </a:r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ctr"/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If it is slow </a:t>
            </a:r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</a:t>
            </a:r>
            <a:r>
              <a:rPr kumimoji="1"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interrupt</a:t>
            </a:r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is better.</a:t>
            </a:r>
          </a:p>
        </p:txBody>
      </p:sp>
    </p:spTree>
    <p:extLst>
      <p:ext uri="{BB962C8B-B14F-4D97-AF65-F5344CB8AC3E}">
        <p14:creationId xmlns:p14="http://schemas.microsoft.com/office/powerpoint/2010/main" val="975442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CPU is once again over-burdened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ko-KR" dirty="0"/>
              <a:t>CPU </a:t>
            </a:r>
            <a:r>
              <a:rPr lang="en-US" altLang="ko-KR" b="1" dirty="0"/>
              <a:t>wastes a lot of time </a:t>
            </a:r>
            <a:r>
              <a:rPr lang="en-US" altLang="ko-KR" dirty="0"/>
              <a:t>to copy </a:t>
            </a:r>
            <a:r>
              <a:rPr lang="en-US" altLang="ko-KR" i="1" dirty="0"/>
              <a:t>a large chunk of data </a:t>
            </a:r>
            <a:r>
              <a:rPr lang="en-US" altLang="ko-KR" dirty="0"/>
              <a:t>from memory to the device.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16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37513"/>
              </p:ext>
            </p:extLst>
          </p:nvPr>
        </p:nvGraphicFramePr>
        <p:xfrm>
          <a:off x="1619672" y="3553271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15870" y="3553271"/>
            <a:ext cx="73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CPU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5870" y="4345359"/>
            <a:ext cx="73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Disk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51720" y="4962654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Diagram of CPU utilization</a:t>
            </a:r>
            <a:endParaRPr lang="ko-KR" altLang="en-US" sz="1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645334"/>
              </p:ext>
            </p:extLst>
          </p:nvPr>
        </p:nvGraphicFramePr>
        <p:xfrm>
          <a:off x="4484216" y="4273351"/>
          <a:ext cx="2032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3" name="직선 연결선 12"/>
          <p:cNvCxnSpPr/>
          <p:nvPr/>
        </p:nvCxnSpPr>
        <p:spPr>
          <a:xfrm>
            <a:off x="3247281" y="2908047"/>
            <a:ext cx="0" cy="6120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4461892" y="2925058"/>
            <a:ext cx="0" cy="6120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3232423" y="2852936"/>
            <a:ext cx="1238994" cy="0"/>
          </a:xfrm>
          <a:prstGeom prst="line">
            <a:avLst/>
          </a:prstGeom>
          <a:ln w="19050">
            <a:solidFill>
              <a:srgbClr val="FF0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145110" y="2489150"/>
            <a:ext cx="1642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“over-burdened”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16216" y="2454795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task 1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814405"/>
              </p:ext>
            </p:extLst>
          </p:nvPr>
        </p:nvGraphicFramePr>
        <p:xfrm>
          <a:off x="6087467" y="2420888"/>
          <a:ext cx="406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7812360" y="2454795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task 2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204296"/>
              </p:ext>
            </p:extLst>
          </p:nvPr>
        </p:nvGraphicFramePr>
        <p:xfrm>
          <a:off x="7383611" y="2420888"/>
          <a:ext cx="406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111315"/>
              </p:ext>
            </p:extLst>
          </p:nvPr>
        </p:nvGraphicFramePr>
        <p:xfrm>
          <a:off x="6084168" y="2917353"/>
          <a:ext cx="406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6535612" y="2960657"/>
            <a:ext cx="2428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copy data from memory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467544" y="2204864"/>
            <a:ext cx="8352928" cy="2736304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164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DMA (Direct Memory Access)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ko-KR" b="1" dirty="0"/>
              <a:t>Copy data </a:t>
            </a:r>
            <a:r>
              <a:rPr lang="en-US" altLang="ko-KR" dirty="0"/>
              <a:t>in memory</a:t>
            </a:r>
            <a:r>
              <a:rPr lang="en-US" altLang="ko-KR" b="1" dirty="0"/>
              <a:t> </a:t>
            </a:r>
            <a:r>
              <a:rPr lang="en-US" altLang="ko-KR" dirty="0"/>
              <a:t>by knowing “where the data lives in memory, how much data to copy”</a:t>
            </a:r>
          </a:p>
          <a:p>
            <a:r>
              <a:rPr lang="en-US" altLang="ko-KR" dirty="0"/>
              <a:t>When completed, DMA raises an interrupt, I/O begins on </a:t>
            </a:r>
            <a:r>
              <a:rPr lang="en-US" altLang="zh-CN" dirty="0"/>
              <a:t>d</a:t>
            </a:r>
            <a:r>
              <a:rPr lang="en-US" altLang="ko-KR" dirty="0"/>
              <a:t>isk</a:t>
            </a:r>
            <a:endParaRPr lang="en-US" altLang="ko-KR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17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err="1">
                <a:solidFill>
                  <a:prstClr val="black"/>
                </a:solidFill>
              </a:rPr>
              <a:t>CSCI</a:t>
            </a:r>
            <a:r>
              <a:rPr lang="en-US" altLang="ko-KR" dirty="0">
                <a:solidFill>
                  <a:prstClr val="black"/>
                </a:solidFill>
              </a:rPr>
              <a:t>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643362"/>
              </p:ext>
            </p:extLst>
          </p:nvPr>
        </p:nvGraphicFramePr>
        <p:xfrm>
          <a:off x="1619672" y="4160112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15870" y="4160112"/>
            <a:ext cx="73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CPU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5870" y="4797152"/>
            <a:ext cx="73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DMA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23728" y="6021288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Diagram of CPU utilization by DMA</a:t>
            </a:r>
            <a:endParaRPr lang="ko-KR" altLang="en-US" sz="1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49189"/>
              </p:ext>
            </p:extLst>
          </p:nvPr>
        </p:nvGraphicFramePr>
        <p:xfrm>
          <a:off x="4484216" y="5434424"/>
          <a:ext cx="2032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467544" y="2996952"/>
            <a:ext cx="8352928" cy="2973814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328658"/>
              </p:ext>
            </p:extLst>
          </p:nvPr>
        </p:nvGraphicFramePr>
        <p:xfrm>
          <a:off x="3260080" y="4806097"/>
          <a:ext cx="12192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827584" y="5425479"/>
            <a:ext cx="73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Disk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516216" y="3171666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task 1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015070"/>
              </p:ext>
            </p:extLst>
          </p:nvPr>
        </p:nvGraphicFramePr>
        <p:xfrm>
          <a:off x="6087467" y="3137759"/>
          <a:ext cx="406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7812360" y="3171666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task 2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867530"/>
              </p:ext>
            </p:extLst>
          </p:nvPr>
        </p:nvGraphicFramePr>
        <p:xfrm>
          <a:off x="7383611" y="3137759"/>
          <a:ext cx="406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236172"/>
              </p:ext>
            </p:extLst>
          </p:nvPr>
        </p:nvGraphicFramePr>
        <p:xfrm>
          <a:off x="6084168" y="3634224"/>
          <a:ext cx="406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6535612" y="3677528"/>
            <a:ext cx="2428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copy data from memory</a:t>
            </a:r>
          </a:p>
        </p:txBody>
      </p:sp>
    </p:spTree>
    <p:extLst>
      <p:ext uri="{BB962C8B-B14F-4D97-AF65-F5344CB8AC3E}">
        <p14:creationId xmlns:p14="http://schemas.microsoft.com/office/powerpoint/2010/main" val="1809365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Device interaction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ko-KR" dirty="0"/>
              <a:t>How the OS communicates with the </a:t>
            </a:r>
            <a:r>
              <a:rPr lang="en-US" altLang="ko-KR" b="1" dirty="0"/>
              <a:t>device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Solutions</a:t>
            </a:r>
          </a:p>
          <a:p>
            <a:pPr lvl="1"/>
            <a:r>
              <a:rPr lang="en-US" altLang="ko-KR" dirty="0">
                <a:solidFill>
                  <a:srgbClr val="0070C0"/>
                </a:solidFill>
                <a:cs typeface="+mn-cs"/>
              </a:rPr>
              <a:t>I/O instructions</a:t>
            </a:r>
            <a:r>
              <a:rPr lang="en-US" altLang="ko-KR" dirty="0">
                <a:cs typeface="+mn-cs"/>
              </a:rPr>
              <a:t>:</a:t>
            </a:r>
            <a:r>
              <a:rPr lang="en-US" altLang="ko-KR" dirty="0"/>
              <a:t> a way for the OS to send data to specific device registers.</a:t>
            </a:r>
          </a:p>
          <a:p>
            <a:pPr lvl="2"/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altLang="ko-KR"/>
              <a:t> </a:t>
            </a:r>
            <a:r>
              <a:rPr lang="en-US" altLang="ko-KR" dirty="0"/>
              <a:t>and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altLang="ko-KR" dirty="0"/>
              <a:t> instructions on x86</a:t>
            </a:r>
          </a:p>
          <a:p>
            <a:pPr lvl="1"/>
            <a:r>
              <a:rPr lang="en-US" altLang="ko-KR" dirty="0">
                <a:solidFill>
                  <a:srgbClr val="0070C0"/>
                </a:solidFill>
                <a:cs typeface="+mn-cs"/>
              </a:rPr>
              <a:t>memory-mapped I/O </a:t>
            </a:r>
          </a:p>
          <a:p>
            <a:pPr lvl="2"/>
            <a:r>
              <a:rPr lang="en-US" altLang="ko-KR" dirty="0"/>
              <a:t>Device registers available as if they were memory locations.</a:t>
            </a:r>
          </a:p>
          <a:p>
            <a:pPr lvl="2"/>
            <a:r>
              <a:rPr lang="en-US" altLang="ko-KR" dirty="0"/>
              <a:t>The OS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load</a:t>
            </a:r>
            <a:r>
              <a:rPr lang="en-US" altLang="ko-KR" dirty="0"/>
              <a:t> (to read) or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store</a:t>
            </a:r>
            <a:r>
              <a:rPr lang="en-US" altLang="ko-KR" dirty="0"/>
              <a:t> (to write) to the device instead of main memory.</a:t>
            </a:r>
            <a:endParaRPr lang="ko-KR" altLang="en-US" sz="1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18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789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Device interaction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ko-KR" dirty="0"/>
              <a:t>How the OS interact with </a:t>
            </a:r>
            <a:r>
              <a:rPr lang="en-US" altLang="ko-KR" b="1" dirty="0"/>
              <a:t>different types of interfaces</a:t>
            </a:r>
            <a:r>
              <a:rPr lang="en-US" altLang="ko-KR" dirty="0"/>
              <a:t>?  </a:t>
            </a:r>
          </a:p>
          <a:p>
            <a:pPr lvl="1"/>
            <a:r>
              <a:rPr lang="en-US" altLang="ko-KR" dirty="0"/>
              <a:t>build a file system that worked on top of SCSI disks, IDE disks, USB keychain drivers, and so on. </a:t>
            </a:r>
          </a:p>
          <a:p>
            <a:r>
              <a:rPr lang="en-US" altLang="ko-KR" dirty="0"/>
              <a:t>Solution: </a:t>
            </a:r>
            <a:r>
              <a:rPr lang="en-US" altLang="ko-KR" dirty="0">
                <a:solidFill>
                  <a:schemeClr val="accent1"/>
                </a:solidFill>
              </a:rPr>
              <a:t>Abstraction</a:t>
            </a:r>
          </a:p>
          <a:p>
            <a:pPr lvl="1"/>
            <a:r>
              <a:rPr lang="en-US" altLang="zh-CN" dirty="0"/>
              <a:t>E</a:t>
            </a:r>
            <a:r>
              <a:rPr lang="en-US" altLang="ko-KR" dirty="0"/>
              <a:t>ncapsulate</a:t>
            </a:r>
            <a:r>
              <a:rPr lang="en-US" altLang="ko-KR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specifics of device interaction</a:t>
            </a:r>
            <a:endParaRPr lang="en-US" altLang="ko-KR" dirty="0">
              <a:solidFill>
                <a:srgbClr val="00B050"/>
              </a:solidFill>
            </a:endParaRPr>
          </a:p>
          <a:p>
            <a:endParaRPr lang="ko-KR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B0688-D9EE-AD98-0AE6-8A075488C6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5B67E8-55B6-DCD9-F867-7D975F7F8B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4400D889-C129-C9E2-27A8-2C6884CA8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804" y="3356992"/>
            <a:ext cx="6041952" cy="291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16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8DDCA-4B2E-10F7-7C6C-1DDEE18B1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problems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solving?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9D4E2-B577-CFFD-8FCE-5DF5EBC3A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Persistent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storage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</a:p>
          <a:p>
            <a:r>
              <a:rPr lang="en-US" altLang="zh-CN" dirty="0"/>
              <a:t>Fast-growing</a:t>
            </a:r>
            <a:r>
              <a:rPr lang="zh-CN" altLang="en-US" dirty="0"/>
              <a:t> </a:t>
            </a:r>
            <a:r>
              <a:rPr lang="en-US" altLang="zh-CN" dirty="0"/>
              <a:t>industry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C75F3-0B47-5FD3-8954-AFBF1831C6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E3C90-1329-0E30-F0E1-B9AF6EF385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40BAFD-7E0F-E4C1-A501-162A46183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204864"/>
            <a:ext cx="3482525" cy="26467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F236A7-7E86-9083-C3C9-43BAFFD28A0D}"/>
              </a:ext>
            </a:extLst>
          </p:cNvPr>
          <p:cNvSpPr txBox="1"/>
          <p:nvPr/>
        </p:nvSpPr>
        <p:spPr>
          <a:xfrm>
            <a:off x="1213765" y="5017429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 hangingPunct="0"/>
            <a:r>
              <a:rPr lang="en-US" altLang="zh-CN" dirty="0">
                <a:latin typeface="Helvetica" pitchFamily="2" charset="0"/>
              </a:rPr>
              <a:t>1956,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IBM,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24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inches,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3.75MB,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1KB/sec,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&gt;$150k</a:t>
            </a:r>
            <a:endParaRPr lang="en-US" dirty="0">
              <a:latin typeface="Helvetica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C21D65-1F53-BB9D-207E-1F0EB0B10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2657898"/>
            <a:ext cx="2056272" cy="15422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524138-AC2C-5C27-771E-4EDD1EF8451A}"/>
              </a:ext>
            </a:extLst>
          </p:cNvPr>
          <p:cNvSpPr txBox="1"/>
          <p:nvPr/>
        </p:nvSpPr>
        <p:spPr>
          <a:xfrm>
            <a:off x="5218269" y="4967549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 hangingPunct="0"/>
            <a:r>
              <a:rPr lang="en-US" altLang="zh-CN" dirty="0">
                <a:latin typeface="Helvetica" pitchFamily="2" charset="0"/>
              </a:rPr>
              <a:t>2015,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Seagate,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3.5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inches,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5TB,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6GB/sec,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&lt;$200</a:t>
            </a:r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479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save the CPU cycles for IO</a:t>
            </a:r>
          </a:p>
          <a:p>
            <a:pPr lvl="1"/>
            <a:r>
              <a:rPr lang="en-US" dirty="0"/>
              <a:t>Interrupt</a:t>
            </a:r>
          </a:p>
          <a:p>
            <a:pPr lvl="1"/>
            <a:r>
              <a:rPr lang="en-US" dirty="0"/>
              <a:t>DMA</a:t>
            </a:r>
          </a:p>
          <a:p>
            <a:r>
              <a:rPr lang="en-US" dirty="0"/>
              <a:t>To access the device registers</a:t>
            </a:r>
          </a:p>
          <a:p>
            <a:pPr lvl="1"/>
            <a:r>
              <a:rPr lang="en-US" dirty="0"/>
              <a:t>Memory</a:t>
            </a:r>
            <a:r>
              <a:rPr lang="en-US" altLang="zh-CN" dirty="0"/>
              <a:t>-</a:t>
            </a:r>
            <a:r>
              <a:rPr lang="en-US" dirty="0"/>
              <a:t>mapped IO</a:t>
            </a:r>
          </a:p>
          <a:p>
            <a:pPr lvl="1"/>
            <a:r>
              <a:rPr lang="en-US" dirty="0"/>
              <a:t>Explicit IO instruction</a:t>
            </a:r>
            <a:r>
              <a:rPr lang="en-US" altLang="zh-CN" dirty="0"/>
              <a:t>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332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Hard</a:t>
            </a:r>
            <a:r>
              <a:rPr lang="zh-CN" altLang="en-US" dirty="0"/>
              <a:t> </a:t>
            </a:r>
            <a:r>
              <a:rPr lang="en-US" altLang="zh-CN" dirty="0"/>
              <a:t>Disk</a:t>
            </a:r>
            <a:r>
              <a:rPr lang="zh-CN" altLang="en-US" dirty="0"/>
              <a:t> </a:t>
            </a:r>
            <a:r>
              <a:rPr lang="en-US" altLang="zh-CN" dirty="0"/>
              <a:t>Drive</a:t>
            </a:r>
            <a:r>
              <a:rPr lang="zh-CN" altLang="en-US" dirty="0"/>
              <a:t> </a:t>
            </a:r>
            <a:r>
              <a:rPr lang="en-US" altLang="zh-CN" dirty="0"/>
              <a:t>(HDD)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21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870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A6481-1990-9820-0F88-920873E8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work?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C3743-7C37-4C10-6B97-C4EE630DF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Physics,</a:t>
            </a:r>
            <a:r>
              <a:rPr lang="zh-CN" altLang="en-US" dirty="0"/>
              <a:t> </a:t>
            </a:r>
            <a:r>
              <a:rPr lang="en-US" altLang="zh-CN" dirty="0"/>
              <a:t>electro-magnetic</a:t>
            </a:r>
            <a:r>
              <a:rPr lang="zh-CN" altLang="en-US" dirty="0"/>
              <a:t> </a:t>
            </a:r>
            <a:r>
              <a:rPr lang="en-US" altLang="zh-CN" dirty="0"/>
              <a:t>field</a:t>
            </a:r>
            <a:endParaRPr lang="en-US" dirty="0"/>
          </a:p>
          <a:p>
            <a:r>
              <a:rPr lang="en-US" dirty="0">
                <a:hlinkClick r:id="rId2"/>
              </a:rPr>
              <a:t>https://www.youtube.com/watch?v=wteUW2sL7bc</a:t>
            </a:r>
            <a:r>
              <a:rPr lang="zh-CN" altLang="en-US" dirty="0"/>
              <a:t> </a:t>
            </a:r>
            <a:r>
              <a:rPr lang="en-US" altLang="zh-CN" dirty="0"/>
              <a:t>(physics)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https://www.youtube.com/watch?v=wtdnatmVdIg</a:t>
            </a:r>
            <a:r>
              <a:rPr lang="zh-CN" altLang="en-US" dirty="0"/>
              <a:t> </a:t>
            </a:r>
            <a:r>
              <a:rPr lang="en-US" altLang="zh-CN" dirty="0"/>
              <a:t>(components)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F2812B-1FBF-F8BF-D266-C50C8A80A9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6BCC4-40F2-DEAA-4AB0-4CFBC163BB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pic>
        <p:nvPicPr>
          <p:cNvPr id="7" name="Picture 6" descr="A record player with a record&#10;&#10;Description automatically generated with low confidence">
            <a:extLst>
              <a:ext uri="{FF2B5EF4-FFF2-40B4-BE49-F238E27FC236}">
                <a16:creationId xmlns:a16="http://schemas.microsoft.com/office/drawing/2014/main" id="{3F964857-76F4-4A47-8B55-7B8BBC12B7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582" y="2564904"/>
            <a:ext cx="6624736" cy="372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27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</a:t>
            </a:r>
            <a:r>
              <a:rPr lang="en-US" altLang="ko-KR" dirty="0"/>
              <a:t> Geometry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FE08286-896D-43A7-BBAC-BC3941963D6F}"/>
              </a:ext>
            </a:extLst>
          </p:cNvPr>
          <p:cNvSpPr/>
          <p:nvPr/>
        </p:nvSpPr>
        <p:spPr>
          <a:xfrm>
            <a:off x="4512465" y="1987295"/>
            <a:ext cx="117897" cy="316988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B99AEB-6AAF-4C9B-95BA-E25705B46918}"/>
              </a:ext>
            </a:extLst>
          </p:cNvPr>
          <p:cNvSpPr/>
          <p:nvPr/>
        </p:nvSpPr>
        <p:spPr>
          <a:xfrm>
            <a:off x="2339752" y="2370693"/>
            <a:ext cx="4463324" cy="15239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C426A5-5323-4500-8FD2-BC6535ED843F}"/>
              </a:ext>
            </a:extLst>
          </p:cNvPr>
          <p:cNvSpPr/>
          <p:nvPr/>
        </p:nvSpPr>
        <p:spPr>
          <a:xfrm>
            <a:off x="1115616" y="2031222"/>
            <a:ext cx="2016224" cy="8031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3A4BECC-9224-49F8-9684-B6ADD80469D0}"/>
              </a:ext>
            </a:extLst>
          </p:cNvPr>
          <p:cNvSpPr/>
          <p:nvPr/>
        </p:nvSpPr>
        <p:spPr>
          <a:xfrm>
            <a:off x="2843808" y="2111533"/>
            <a:ext cx="288032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62BBE7-F2B1-4C13-BEB5-617A1980F5A6}"/>
              </a:ext>
            </a:extLst>
          </p:cNvPr>
          <p:cNvSpPr/>
          <p:nvPr/>
        </p:nvSpPr>
        <p:spPr>
          <a:xfrm>
            <a:off x="2339752" y="3365608"/>
            <a:ext cx="4463324" cy="15239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C5A78B1-C37C-4D08-9907-2882E9FE79D4}"/>
              </a:ext>
            </a:extLst>
          </p:cNvPr>
          <p:cNvSpPr/>
          <p:nvPr/>
        </p:nvSpPr>
        <p:spPr>
          <a:xfrm>
            <a:off x="2339752" y="4362797"/>
            <a:ext cx="4463324" cy="15239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4259F4-57FB-45D0-B2BA-0E32E1C08DC8}"/>
              </a:ext>
            </a:extLst>
          </p:cNvPr>
          <p:cNvSpPr txBox="1"/>
          <p:nvPr/>
        </p:nvSpPr>
        <p:spPr>
          <a:xfrm>
            <a:off x="4027034" y="1485130"/>
            <a:ext cx="1088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Spindle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8021AC-6C11-4927-A68F-02CB17E6ECDE}"/>
              </a:ext>
            </a:extLst>
          </p:cNvPr>
          <p:cNvSpPr txBox="1"/>
          <p:nvPr/>
        </p:nvSpPr>
        <p:spPr>
          <a:xfrm>
            <a:off x="1486054" y="1579935"/>
            <a:ext cx="12753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Disk arm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5242B25-6565-40AD-B905-D5C162772B4A}"/>
              </a:ext>
            </a:extLst>
          </p:cNvPr>
          <p:cNvSpPr/>
          <p:nvPr/>
        </p:nvSpPr>
        <p:spPr>
          <a:xfrm>
            <a:off x="2949439" y="2181148"/>
            <a:ext cx="76770" cy="76770"/>
          </a:xfrm>
          <a:prstGeom prst="ellipse">
            <a:avLst/>
          </a:prstGeom>
          <a:solidFill>
            <a:schemeClr val="tx1"/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D7591CA-13D1-4932-9686-F9E58D2DA2BA}"/>
              </a:ext>
            </a:extLst>
          </p:cNvPr>
          <p:cNvCxnSpPr>
            <a:cxnSpLocks/>
          </p:cNvCxnSpPr>
          <p:nvPr/>
        </p:nvCxnSpPr>
        <p:spPr>
          <a:xfrm>
            <a:off x="2123728" y="2219533"/>
            <a:ext cx="827219" cy="0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CE8AE67-ED77-4218-81E4-813554FF10A1}"/>
              </a:ext>
            </a:extLst>
          </p:cNvPr>
          <p:cNvCxnSpPr>
            <a:cxnSpLocks/>
          </p:cNvCxnSpPr>
          <p:nvPr/>
        </p:nvCxnSpPr>
        <p:spPr>
          <a:xfrm flipV="1">
            <a:off x="1973476" y="2223586"/>
            <a:ext cx="156461" cy="108302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085D245-7102-4CF2-92C7-DF78AB9C75F5}"/>
              </a:ext>
            </a:extLst>
          </p:cNvPr>
          <p:cNvSpPr txBox="1"/>
          <p:nvPr/>
        </p:nvSpPr>
        <p:spPr>
          <a:xfrm>
            <a:off x="658376" y="2263327"/>
            <a:ext cx="1393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Disk head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1D8F0E3-B7CE-4EE5-A461-1CDF27529AD0}"/>
              </a:ext>
            </a:extLst>
          </p:cNvPr>
          <p:cNvSpPr txBox="1"/>
          <p:nvPr/>
        </p:nvSpPr>
        <p:spPr>
          <a:xfrm>
            <a:off x="6865683" y="2244877"/>
            <a:ext cx="988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Platter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6953992-ACAB-47B9-861E-04286CECF043}"/>
              </a:ext>
            </a:extLst>
          </p:cNvPr>
          <p:cNvCxnSpPr>
            <a:cxnSpLocks/>
          </p:cNvCxnSpPr>
          <p:nvPr/>
        </p:nvCxnSpPr>
        <p:spPr>
          <a:xfrm flipV="1">
            <a:off x="5733281" y="4077179"/>
            <a:ext cx="225743" cy="263368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20B171C-61A8-402F-A4B0-A64F9C404812}"/>
              </a:ext>
            </a:extLst>
          </p:cNvPr>
          <p:cNvCxnSpPr>
            <a:cxnSpLocks/>
          </p:cNvCxnSpPr>
          <p:nvPr/>
        </p:nvCxnSpPr>
        <p:spPr>
          <a:xfrm>
            <a:off x="5956643" y="4080640"/>
            <a:ext cx="925084" cy="0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A78E2CB-8CCD-4248-947D-72A724E2FB27}"/>
              </a:ext>
            </a:extLst>
          </p:cNvPr>
          <p:cNvSpPr txBox="1"/>
          <p:nvPr/>
        </p:nvSpPr>
        <p:spPr>
          <a:xfrm>
            <a:off x="6884108" y="3871046"/>
            <a:ext cx="1095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Surface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F4D5A01F-CC20-4FCF-BF3C-EC8EC2901497}"/>
              </a:ext>
            </a:extLst>
          </p:cNvPr>
          <p:cNvSpPr/>
          <p:nvPr/>
        </p:nvSpPr>
        <p:spPr>
          <a:xfrm>
            <a:off x="5679437" y="4325012"/>
            <a:ext cx="76770" cy="76770"/>
          </a:xfrm>
          <a:prstGeom prst="ellipse">
            <a:avLst/>
          </a:prstGeom>
          <a:solidFill>
            <a:schemeClr val="tx1"/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EC64483-E0FB-41F7-BD36-3115C6D95A3E}"/>
              </a:ext>
            </a:extLst>
          </p:cNvPr>
          <p:cNvSpPr/>
          <p:nvPr/>
        </p:nvSpPr>
        <p:spPr>
          <a:xfrm>
            <a:off x="5678334" y="4477402"/>
            <a:ext cx="76770" cy="76770"/>
          </a:xfrm>
          <a:prstGeom prst="ellipse">
            <a:avLst/>
          </a:prstGeom>
          <a:solidFill>
            <a:schemeClr val="tx1"/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689D48-3EA9-4AE3-BC81-5E2C97CD3537}"/>
              </a:ext>
            </a:extLst>
          </p:cNvPr>
          <p:cNvSpPr txBox="1"/>
          <p:nvPr/>
        </p:nvSpPr>
        <p:spPr>
          <a:xfrm>
            <a:off x="6884108" y="4594749"/>
            <a:ext cx="1095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Surface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D216A15-4BEB-45CD-A86F-EFB9AB391DF7}"/>
              </a:ext>
            </a:extLst>
          </p:cNvPr>
          <p:cNvCxnSpPr>
            <a:cxnSpLocks/>
          </p:cNvCxnSpPr>
          <p:nvPr/>
        </p:nvCxnSpPr>
        <p:spPr>
          <a:xfrm>
            <a:off x="5733281" y="4541489"/>
            <a:ext cx="225743" cy="263368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8A29BD04-2C8E-4D38-A872-8522C1BCAB30}"/>
              </a:ext>
            </a:extLst>
          </p:cNvPr>
          <p:cNvCxnSpPr>
            <a:cxnSpLocks/>
          </p:cNvCxnSpPr>
          <p:nvPr/>
        </p:nvCxnSpPr>
        <p:spPr>
          <a:xfrm>
            <a:off x="5956643" y="4801947"/>
            <a:ext cx="925084" cy="0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907F5C0-B0EE-4C46-BF7F-14AA70EC6E0F}"/>
              </a:ext>
            </a:extLst>
          </p:cNvPr>
          <p:cNvSpPr/>
          <p:nvPr/>
        </p:nvSpPr>
        <p:spPr>
          <a:xfrm>
            <a:off x="1115616" y="2782414"/>
            <a:ext cx="2016224" cy="8031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BAF2C8D-034B-42E0-8B0A-4A54824AAB8F}"/>
              </a:ext>
            </a:extLst>
          </p:cNvPr>
          <p:cNvSpPr/>
          <p:nvPr/>
        </p:nvSpPr>
        <p:spPr>
          <a:xfrm>
            <a:off x="2843808" y="2564921"/>
            <a:ext cx="288032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036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</a:t>
            </a:r>
            <a:r>
              <a:rPr lang="en-US" altLang="ko-KR" dirty="0"/>
              <a:t> Geometry (Cont.)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429D703-B6A6-4E6A-930A-6C5C3BE47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1620554"/>
            <a:ext cx="4608512" cy="3983237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6953992-ACAB-47B9-861E-04286CECF043}"/>
              </a:ext>
            </a:extLst>
          </p:cNvPr>
          <p:cNvCxnSpPr>
            <a:cxnSpLocks/>
          </p:cNvCxnSpPr>
          <p:nvPr/>
        </p:nvCxnSpPr>
        <p:spPr>
          <a:xfrm flipV="1">
            <a:off x="5647358" y="1789579"/>
            <a:ext cx="360040" cy="420047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20B171C-61A8-402F-A4B0-A64F9C404812}"/>
              </a:ext>
            </a:extLst>
          </p:cNvPr>
          <p:cNvCxnSpPr>
            <a:cxnSpLocks/>
          </p:cNvCxnSpPr>
          <p:nvPr/>
        </p:nvCxnSpPr>
        <p:spPr>
          <a:xfrm>
            <a:off x="6000255" y="1791960"/>
            <a:ext cx="360040" cy="0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A78E2CB-8CCD-4248-947D-72A724E2FB27}"/>
              </a:ext>
            </a:extLst>
          </p:cNvPr>
          <p:cNvSpPr txBox="1"/>
          <p:nvPr/>
        </p:nvSpPr>
        <p:spPr>
          <a:xfrm>
            <a:off x="6360256" y="1589524"/>
            <a:ext cx="820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Track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BD0E741-947A-4A7F-87FB-A5A253B04B45}"/>
              </a:ext>
            </a:extLst>
          </p:cNvPr>
          <p:cNvCxnSpPr>
            <a:cxnSpLocks/>
          </p:cNvCxnSpPr>
          <p:nvPr/>
        </p:nvCxnSpPr>
        <p:spPr>
          <a:xfrm flipV="1">
            <a:off x="5580112" y="2996952"/>
            <a:ext cx="504056" cy="144016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7DA90D8-7286-45DF-B09D-6D010FE6B4EE}"/>
              </a:ext>
            </a:extLst>
          </p:cNvPr>
          <p:cNvCxnSpPr>
            <a:cxnSpLocks/>
          </p:cNvCxnSpPr>
          <p:nvPr/>
        </p:nvCxnSpPr>
        <p:spPr>
          <a:xfrm>
            <a:off x="5603923" y="3680744"/>
            <a:ext cx="504056" cy="144016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F4D5A01F-CC20-4FCF-BF3C-EC8EC2901497}"/>
              </a:ext>
            </a:extLst>
          </p:cNvPr>
          <p:cNvSpPr/>
          <p:nvPr/>
        </p:nvSpPr>
        <p:spPr>
          <a:xfrm>
            <a:off x="5608973" y="2183710"/>
            <a:ext cx="76770" cy="76770"/>
          </a:xfrm>
          <a:prstGeom prst="ellipse">
            <a:avLst/>
          </a:prstGeom>
          <a:solidFill>
            <a:schemeClr val="tx1"/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6917060-A6A9-4D3A-AB7A-FDEDDF207CF6}"/>
              </a:ext>
            </a:extLst>
          </p:cNvPr>
          <p:cNvCxnSpPr>
            <a:cxnSpLocks/>
          </p:cNvCxnSpPr>
          <p:nvPr/>
        </p:nvCxnSpPr>
        <p:spPr>
          <a:xfrm>
            <a:off x="6064417" y="3430541"/>
            <a:ext cx="515856" cy="0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1EC64483-E0FB-41F7-BD36-3115C6D95A3E}"/>
              </a:ext>
            </a:extLst>
          </p:cNvPr>
          <p:cNvSpPr/>
          <p:nvPr/>
        </p:nvSpPr>
        <p:spPr>
          <a:xfrm>
            <a:off x="6004197" y="3390615"/>
            <a:ext cx="76770" cy="76770"/>
          </a:xfrm>
          <a:prstGeom prst="ellipse">
            <a:avLst/>
          </a:prstGeom>
          <a:solidFill>
            <a:schemeClr val="tx1"/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2C0821A-6D05-4F17-A649-959186734457}"/>
              </a:ext>
            </a:extLst>
          </p:cNvPr>
          <p:cNvSpPr txBox="1"/>
          <p:nvPr/>
        </p:nvSpPr>
        <p:spPr>
          <a:xfrm>
            <a:off x="6330922" y="3228945"/>
            <a:ext cx="1443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Sector</a:t>
            </a:r>
          </a:p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(512 Byte)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8796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Simple Disk Drive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251565C-6292-407F-B41D-FD276227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85787"/>
          </a:xfrm>
        </p:spPr>
        <p:txBody>
          <a:bodyPr/>
          <a:lstStyle/>
          <a:p>
            <a:r>
              <a:rPr lang="en-US" altLang="ko-KR" dirty="0"/>
              <a:t>Rotation Delay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D1B783E-BD6A-4D54-9D35-FA57A31A0646}"/>
              </a:ext>
            </a:extLst>
          </p:cNvPr>
          <p:cNvGrpSpPr/>
          <p:nvPr/>
        </p:nvGrpSpPr>
        <p:grpSpPr>
          <a:xfrm>
            <a:off x="1287094" y="5213898"/>
            <a:ext cx="6957314" cy="1108615"/>
            <a:chOff x="1287094" y="5213898"/>
            <a:chExt cx="6957314" cy="1108615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42DE1B94-A082-4D26-89F9-16D064598B5C}"/>
                </a:ext>
              </a:extLst>
            </p:cNvPr>
            <p:cNvSpPr/>
            <p:nvPr/>
          </p:nvSpPr>
          <p:spPr>
            <a:xfrm>
              <a:off x="1287094" y="5213898"/>
              <a:ext cx="6957314" cy="110861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252000" rtlCol="0" anchor="ctr"/>
            <a:lstStyle/>
            <a:p>
              <a:pPr algn="ctr"/>
              <a:endParaRPr lang="ko-KR" altLang="en-US" sz="16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9821BEA-47F0-46DA-BC9B-F042BDD9BE45}"/>
                </a:ext>
              </a:extLst>
            </p:cNvPr>
            <p:cNvSpPr txBox="1"/>
            <p:nvPr/>
          </p:nvSpPr>
          <p:spPr>
            <a:xfrm>
              <a:off x="1287094" y="5350459"/>
              <a:ext cx="37674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If the full rotation delay is </a:t>
              </a:r>
              <a:r>
                <a:rPr lang="en-US" altLang="ko-KR" sz="2000" i="1" dirty="0">
                  <a:latin typeface="Cambria Math" panose="02040503050406030204" pitchFamily="18" charset="0"/>
                  <a:ea typeface="맑은 고딕" panose="020B0503020000020004" pitchFamily="50" charset="-127"/>
                </a:rPr>
                <a:t>R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endPara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015AB50-9454-42F8-AED9-08C73A855B2B}"/>
                    </a:ext>
                  </a:extLst>
                </p:cNvPr>
                <p:cNvSpPr txBox="1"/>
                <p:nvPr/>
              </p:nvSpPr>
              <p:spPr>
                <a:xfrm>
                  <a:off x="3785092" y="5656180"/>
                  <a:ext cx="4331151" cy="6148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2000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the rotation delay of (30→24) is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𝑅</m:t>
                          </m:r>
                        </m:num>
                        <m:den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2</m:t>
                          </m:r>
                        </m:den>
                      </m:f>
                    </m:oMath>
                  </a14:m>
                  <a:endParaRPr lang="ko-KR" altLang="en-US" sz="20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015AB50-9454-42F8-AED9-08C73A855B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5092" y="5656180"/>
                  <a:ext cx="4331151" cy="614848"/>
                </a:xfrm>
                <a:prstGeom prst="rect">
                  <a:avLst/>
                </a:prstGeom>
                <a:blipFill>
                  <a:blip r:embed="rId3"/>
                  <a:stretch>
                    <a:fillRect b="-9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E0217D6-DD15-4F2B-AFC0-45A128B34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5525" y="1465857"/>
            <a:ext cx="3172949" cy="36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783FF4-7AEA-43D4-BD15-313CBF80516F}"/>
              </a:ext>
            </a:extLst>
          </p:cNvPr>
          <p:cNvSpPr txBox="1"/>
          <p:nvPr/>
        </p:nvSpPr>
        <p:spPr>
          <a:xfrm>
            <a:off x="5950667" y="1662551"/>
            <a:ext cx="30718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 hangingPunct="0"/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RPM,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rotations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per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minute</a:t>
            </a:r>
          </a:p>
          <a:p>
            <a:pPr marL="285750" indent="-285750" latinLnBrk="0" hangingPunct="0">
              <a:buFont typeface="Arial" panose="020B0604020202020204" pitchFamily="34" charset="0"/>
              <a:buChar char="•"/>
            </a:pP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7200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to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15000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RPM</a:t>
            </a:r>
          </a:p>
          <a:p>
            <a:pPr marL="285750" indent="-285750" latinLnBrk="0" hangingPunct="0">
              <a:buFont typeface="Arial" panose="020B0604020202020204" pitchFamily="34" charset="0"/>
              <a:buChar char="•"/>
            </a:pP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10000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RPM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-&gt;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~6ms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per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rotation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0420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E8AEB128-6D01-403D-B413-C3710977F24C}"/>
              </a:ext>
            </a:extLst>
          </p:cNvPr>
          <p:cNvGrpSpPr/>
          <p:nvPr/>
        </p:nvGrpSpPr>
        <p:grpSpPr>
          <a:xfrm>
            <a:off x="2536265" y="1154098"/>
            <a:ext cx="3828323" cy="3680526"/>
            <a:chOff x="2860377" y="1512180"/>
            <a:chExt cx="3421163" cy="328908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BCA06BB-7D06-4766-8A2C-7963FB98E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223"/>
            <a:stretch/>
          </p:blipFill>
          <p:spPr>
            <a:xfrm>
              <a:off x="2860377" y="1667679"/>
              <a:ext cx="3421163" cy="3133586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87906C3-7F94-42C9-A80D-5EAA23EC1BBE}"/>
                </a:ext>
              </a:extLst>
            </p:cNvPr>
            <p:cNvSpPr/>
            <p:nvPr/>
          </p:nvSpPr>
          <p:spPr>
            <a:xfrm rot="18381127">
              <a:off x="2712190" y="2058429"/>
              <a:ext cx="1384578" cy="29207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252000" rtlCol="0" anchor="ctr"/>
            <a:lstStyle/>
            <a:p>
              <a:pPr algn="ctr"/>
              <a:endParaRPr lang="ko-KR" altLang="en-US" sz="16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19A108D-F600-4C81-B9C5-34A4AE39545E}"/>
                </a:ext>
              </a:extLst>
            </p:cNvPr>
            <p:cNvSpPr/>
            <p:nvPr/>
          </p:nvSpPr>
          <p:spPr>
            <a:xfrm rot="19521097">
              <a:off x="3375873" y="1701702"/>
              <a:ext cx="751826" cy="29207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252000" rtlCol="0" anchor="ctr"/>
            <a:lstStyle/>
            <a:p>
              <a:pPr algn="ctr"/>
              <a:endParaRPr lang="ko-KR" altLang="en-US" sz="16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D9206DF-49B5-48C9-92A6-270FEB866F29}"/>
                </a:ext>
              </a:extLst>
            </p:cNvPr>
            <p:cNvSpPr/>
            <p:nvPr/>
          </p:nvSpPr>
          <p:spPr>
            <a:xfrm rot="17191784">
              <a:off x="2795788" y="2568720"/>
              <a:ext cx="751826" cy="29207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252000" rtlCol="0" anchor="ctr"/>
            <a:lstStyle/>
            <a:p>
              <a:pPr algn="ctr"/>
              <a:endParaRPr lang="ko-KR" altLang="en-US" sz="16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Simple Disk Drive (Cont.)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251565C-6292-407F-B41D-FD276227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85787"/>
          </a:xfrm>
        </p:spPr>
        <p:txBody>
          <a:bodyPr/>
          <a:lstStyle/>
          <a:p>
            <a:r>
              <a:rPr lang="en-US" altLang="ko-KR" dirty="0"/>
              <a:t>Seek Time</a:t>
            </a:r>
          </a:p>
          <a:p>
            <a:pPr lvl="1"/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read</a:t>
            </a:r>
            <a:r>
              <a:rPr lang="zh-CN" altLang="en-US" dirty="0"/>
              <a:t> </a:t>
            </a:r>
            <a:r>
              <a:rPr lang="en-US" altLang="zh-CN" dirty="0"/>
              <a:t>sector</a:t>
            </a:r>
            <a:r>
              <a:rPr lang="zh-CN" altLang="en-US" dirty="0"/>
              <a:t> </a:t>
            </a:r>
            <a:r>
              <a:rPr lang="en-US" altLang="zh-CN" dirty="0"/>
              <a:t>11</a:t>
            </a:r>
            <a:r>
              <a:rPr lang="zh-CN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F70DF5C-F11C-41A3-AA27-0CB06581C5D6}"/>
              </a:ext>
            </a:extLst>
          </p:cNvPr>
          <p:cNvGrpSpPr/>
          <p:nvPr/>
        </p:nvGrpSpPr>
        <p:grpSpPr>
          <a:xfrm>
            <a:off x="542173" y="4941168"/>
            <a:ext cx="8059654" cy="1440005"/>
            <a:chOff x="467544" y="4869315"/>
            <a:chExt cx="8059654" cy="1440005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CEDBE269-7EEE-4680-BF9B-2A30AB566C1B}"/>
                </a:ext>
              </a:extLst>
            </p:cNvPr>
            <p:cNvSpPr/>
            <p:nvPr/>
          </p:nvSpPr>
          <p:spPr>
            <a:xfrm>
              <a:off x="467544" y="4869315"/>
              <a:ext cx="8059654" cy="144000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252000" rtlCol="0" anchor="ctr"/>
            <a:lstStyle/>
            <a:p>
              <a:pPr algn="ctr"/>
              <a:endParaRPr lang="ko-KR" altLang="en-US" sz="16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04D3C4-C83E-4781-85D3-4A1ECF82CD4F}"/>
                </a:ext>
              </a:extLst>
            </p:cNvPr>
            <p:cNvSpPr txBox="1"/>
            <p:nvPr/>
          </p:nvSpPr>
          <p:spPr>
            <a:xfrm>
              <a:off x="556257" y="4941168"/>
              <a:ext cx="18980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Phases of seek</a:t>
              </a:r>
              <a:endPara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ADC7FDE-E13D-4476-93F2-93980884E875}"/>
                </a:ext>
              </a:extLst>
            </p:cNvPr>
            <p:cNvGrpSpPr/>
            <p:nvPr/>
          </p:nvGrpSpPr>
          <p:grpSpPr>
            <a:xfrm>
              <a:off x="817662" y="5476820"/>
              <a:ext cx="7580114" cy="646331"/>
              <a:chOff x="1042164" y="5301208"/>
              <a:chExt cx="7580114" cy="64633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C51857-B18A-42A5-8421-8E1D2BC48B17}"/>
                  </a:ext>
                </a:extLst>
              </p:cNvPr>
              <p:cNvSpPr txBox="1"/>
              <p:nvPr/>
            </p:nvSpPr>
            <p:spPr>
              <a:xfrm>
                <a:off x="1042164" y="5301208"/>
                <a:ext cx="16129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i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Acceleration</a:t>
                </a:r>
                <a:endParaRPr lang="ko-KR" altLang="en-US" sz="2000" i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7F29A5-EE58-4021-AEE8-B244CB3E366F}"/>
                  </a:ext>
                </a:extLst>
              </p:cNvPr>
              <p:cNvSpPr txBox="1"/>
              <p:nvPr/>
            </p:nvSpPr>
            <p:spPr>
              <a:xfrm>
                <a:off x="2666730" y="5301208"/>
                <a:ext cx="4283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→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7C46C2-C3D7-48A5-8D7E-6DF31FFCC8A1}"/>
                  </a:ext>
                </a:extLst>
              </p:cNvPr>
              <p:cNvSpPr txBox="1"/>
              <p:nvPr/>
            </p:nvSpPr>
            <p:spPr>
              <a:xfrm>
                <a:off x="3106677" y="5301208"/>
                <a:ext cx="12502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i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Coasting</a:t>
                </a:r>
                <a:endParaRPr lang="ko-KR" altLang="en-US" sz="2000" i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EBBFC8F-32FF-4242-862F-5DB027DBFCD4}"/>
                  </a:ext>
                </a:extLst>
              </p:cNvPr>
              <p:cNvSpPr txBox="1"/>
              <p:nvPr/>
            </p:nvSpPr>
            <p:spPr>
              <a:xfrm>
                <a:off x="4367138" y="5301208"/>
                <a:ext cx="4283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→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9A4A46C-3CCB-412B-B772-156B1629CA7C}"/>
                  </a:ext>
                </a:extLst>
              </p:cNvPr>
              <p:cNvSpPr txBox="1"/>
              <p:nvPr/>
            </p:nvSpPr>
            <p:spPr>
              <a:xfrm>
                <a:off x="4807085" y="5301208"/>
                <a:ext cx="168181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i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Deceleration</a:t>
                </a:r>
                <a:endParaRPr lang="ko-KR" altLang="en-US" sz="2000" i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7013316-FDB8-4434-9AE8-E601CE97E989}"/>
                  </a:ext>
                </a:extLst>
              </p:cNvPr>
              <p:cNvSpPr txBox="1"/>
              <p:nvPr/>
            </p:nvSpPr>
            <p:spPr>
              <a:xfrm>
                <a:off x="6500520" y="5301208"/>
                <a:ext cx="4283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→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480530D-24E5-47CC-993D-C03E0428F5DA}"/>
                  </a:ext>
                </a:extLst>
              </p:cNvPr>
              <p:cNvSpPr txBox="1"/>
              <p:nvPr/>
            </p:nvSpPr>
            <p:spPr>
              <a:xfrm>
                <a:off x="6940467" y="5301208"/>
                <a:ext cx="16818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i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Sett</a:t>
                </a:r>
                <a:r>
                  <a:rPr lang="en-US" altLang="zh-CN" sz="2000" i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l</a:t>
                </a:r>
                <a:r>
                  <a:rPr lang="en-US" altLang="ko-KR" sz="2000" i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ing time</a:t>
                </a:r>
              </a:p>
              <a:p>
                <a:pPr algn="ctr"/>
                <a:r>
                  <a:rPr lang="en-US" altLang="ko-KR" sz="15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(about 0.5~2 </a:t>
                </a:r>
                <a:r>
                  <a:rPr lang="en-US" altLang="ko-KR" sz="150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ms</a:t>
                </a:r>
                <a:r>
                  <a:rPr lang="en-US" altLang="ko-KR" sz="15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endPara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9FA3C38E-48A4-4631-88BD-669B3AB65F0A}"/>
              </a:ext>
            </a:extLst>
          </p:cNvPr>
          <p:cNvSpPr/>
          <p:nvPr/>
        </p:nvSpPr>
        <p:spPr>
          <a:xfrm>
            <a:off x="3070074" y="2962062"/>
            <a:ext cx="216024" cy="15675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CD53131-67FC-47E6-A26B-572C36F0F966}"/>
              </a:ext>
            </a:extLst>
          </p:cNvPr>
          <p:cNvSpPr/>
          <p:nvPr/>
        </p:nvSpPr>
        <p:spPr>
          <a:xfrm>
            <a:off x="3025086" y="4477487"/>
            <a:ext cx="306000" cy="30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772393B-AEF2-451E-9E46-E612F24057B8}"/>
              </a:ext>
            </a:extLst>
          </p:cNvPr>
          <p:cNvSpPr/>
          <p:nvPr/>
        </p:nvSpPr>
        <p:spPr>
          <a:xfrm>
            <a:off x="3074118" y="2770861"/>
            <a:ext cx="237322" cy="237322"/>
          </a:xfrm>
          <a:prstGeom prst="ellipse">
            <a:avLst/>
          </a:prstGeom>
          <a:solidFill>
            <a:schemeClr val="bg1"/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FFAFE0A-5919-4442-9A3C-8FCDA7B75B8C}"/>
              </a:ext>
            </a:extLst>
          </p:cNvPr>
          <p:cNvSpPr/>
          <p:nvPr/>
        </p:nvSpPr>
        <p:spPr>
          <a:xfrm>
            <a:off x="3062931" y="2866198"/>
            <a:ext cx="234000" cy="234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D7A46AD-2049-485D-BF61-5FBF4BC2A514}"/>
              </a:ext>
            </a:extLst>
          </p:cNvPr>
          <p:cNvSpPr/>
          <p:nvPr/>
        </p:nvSpPr>
        <p:spPr>
          <a:xfrm rot="1174474">
            <a:off x="3393620" y="2786457"/>
            <a:ext cx="216024" cy="1944247"/>
          </a:xfrm>
          <a:prstGeom prst="rect">
            <a:avLst/>
          </a:prstGeom>
          <a:noFill/>
          <a:ln w="9525">
            <a:solidFill>
              <a:schemeClr val="tx1"/>
            </a:solidFill>
            <a:prstDash val="lgDash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8CD8FC-2C70-49A2-9880-5A5D08F81857}"/>
              </a:ext>
            </a:extLst>
          </p:cNvPr>
          <p:cNvSpPr txBox="1"/>
          <p:nvPr/>
        </p:nvSpPr>
        <p:spPr>
          <a:xfrm>
            <a:off x="3036912" y="2839773"/>
            <a:ext cx="284052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7709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Simple Disk Drive (Cont.)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251565C-6292-407F-B41D-FD276227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85787"/>
          </a:xfrm>
        </p:spPr>
        <p:txBody>
          <a:bodyPr/>
          <a:lstStyle/>
          <a:p>
            <a:r>
              <a:rPr lang="en-US" altLang="ko-KR" dirty="0"/>
              <a:t>Cache (Track buffer)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DB448A-923C-475F-A25F-6F6449DEB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09" y="2653179"/>
            <a:ext cx="2955246" cy="302949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CBE925C-6F87-42ED-9BDD-2C43BF2F4632}"/>
              </a:ext>
            </a:extLst>
          </p:cNvPr>
          <p:cNvSpPr/>
          <p:nvPr/>
        </p:nvSpPr>
        <p:spPr>
          <a:xfrm>
            <a:off x="467544" y="1775101"/>
            <a:ext cx="3384376" cy="3998702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0997C9-5E67-4042-A75F-ECB61D925DD2}"/>
              </a:ext>
            </a:extLst>
          </p:cNvPr>
          <p:cNvSpPr/>
          <p:nvPr/>
        </p:nvSpPr>
        <p:spPr>
          <a:xfrm>
            <a:off x="611559" y="1913710"/>
            <a:ext cx="3096344" cy="58048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FF0000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B5362E-5C23-4C29-922C-51BE511358BA}"/>
              </a:ext>
            </a:extLst>
          </p:cNvPr>
          <p:cNvSpPr txBox="1"/>
          <p:nvPr/>
        </p:nvSpPr>
        <p:spPr>
          <a:xfrm>
            <a:off x="755576" y="2052054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CCBAB0-44C2-4DFA-8C13-187EF2D3C86D}"/>
              </a:ext>
            </a:extLst>
          </p:cNvPr>
          <p:cNvSpPr txBox="1"/>
          <p:nvPr/>
        </p:nvSpPr>
        <p:spPr>
          <a:xfrm>
            <a:off x="1223672" y="2052054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B835C8-CFD7-4837-8731-7207D1BC7912}"/>
              </a:ext>
            </a:extLst>
          </p:cNvPr>
          <p:cNvSpPr txBox="1"/>
          <p:nvPr/>
        </p:nvSpPr>
        <p:spPr>
          <a:xfrm>
            <a:off x="1691768" y="2052054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CF47-84D7-4188-9C5A-90DD223F59D1}"/>
              </a:ext>
            </a:extLst>
          </p:cNvPr>
          <p:cNvSpPr txBox="1"/>
          <p:nvPr/>
        </p:nvSpPr>
        <p:spPr>
          <a:xfrm>
            <a:off x="2159731" y="2052054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5D680E-FC68-4DE8-8A40-090D7F20F9FB}"/>
              </a:ext>
            </a:extLst>
          </p:cNvPr>
          <p:cNvSpPr txBox="1"/>
          <p:nvPr/>
        </p:nvSpPr>
        <p:spPr>
          <a:xfrm>
            <a:off x="2627694" y="2052054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27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22F9EC-35B6-4A96-A6CB-B4EB8D43CF00}"/>
              </a:ext>
            </a:extLst>
          </p:cNvPr>
          <p:cNvSpPr txBox="1"/>
          <p:nvPr/>
        </p:nvSpPr>
        <p:spPr>
          <a:xfrm>
            <a:off x="3093224" y="2052054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B5F35E-72BD-4B5C-B205-97EBE639882C}"/>
              </a:ext>
            </a:extLst>
          </p:cNvPr>
          <p:cNvSpPr txBox="1"/>
          <p:nvPr/>
        </p:nvSpPr>
        <p:spPr>
          <a:xfrm>
            <a:off x="3995935" y="2289304"/>
            <a:ext cx="288001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Small amount of memory</a:t>
            </a:r>
          </a:p>
          <a:p>
            <a:pPr algn="ctr"/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(usually around 8 or 16MB)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8E2F4F-B84B-4C2E-A1F1-1A04829143DC}"/>
              </a:ext>
            </a:extLst>
          </p:cNvPr>
          <p:cNvSpPr txBox="1"/>
          <p:nvPr/>
        </p:nvSpPr>
        <p:spPr>
          <a:xfrm>
            <a:off x="3995935" y="3393544"/>
            <a:ext cx="4661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Hold data read from or written to the disk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968B99-583C-41BC-8C17-AD066876BE89}"/>
              </a:ext>
            </a:extLst>
          </p:cNvPr>
          <p:cNvSpPr txBox="1"/>
          <p:nvPr/>
        </p:nvSpPr>
        <p:spPr>
          <a:xfrm>
            <a:off x="3995935" y="4251563"/>
            <a:ext cx="5159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Allow the drive to quickly respond to requests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8313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Simple Disk Drive (Cont.)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251565C-6292-407F-B41D-FD276227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85787"/>
          </a:xfrm>
        </p:spPr>
        <p:txBody>
          <a:bodyPr/>
          <a:lstStyle/>
          <a:p>
            <a:r>
              <a:rPr lang="en-US" altLang="ko-KR" dirty="0"/>
              <a:t>Cache (Track buffer)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DB448A-923C-475F-A25F-6F6449DEB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402" y="3824630"/>
            <a:ext cx="2166657" cy="222109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CBE925C-6F87-42ED-9BDD-2C43BF2F4632}"/>
              </a:ext>
            </a:extLst>
          </p:cNvPr>
          <p:cNvSpPr/>
          <p:nvPr/>
        </p:nvSpPr>
        <p:spPr>
          <a:xfrm>
            <a:off x="467544" y="1993148"/>
            <a:ext cx="3384376" cy="407071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0997C9-5E67-4042-A75F-ECB61D925DD2}"/>
              </a:ext>
            </a:extLst>
          </p:cNvPr>
          <p:cNvSpPr/>
          <p:nvPr/>
        </p:nvSpPr>
        <p:spPr>
          <a:xfrm>
            <a:off x="611559" y="2417345"/>
            <a:ext cx="3096344" cy="58048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B5362E-5C23-4C29-922C-51BE511358BA}"/>
              </a:ext>
            </a:extLst>
          </p:cNvPr>
          <p:cNvSpPr txBox="1"/>
          <p:nvPr/>
        </p:nvSpPr>
        <p:spPr>
          <a:xfrm>
            <a:off x="755576" y="2555689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CCBAB0-44C2-4DFA-8C13-187EF2D3C86D}"/>
              </a:ext>
            </a:extLst>
          </p:cNvPr>
          <p:cNvSpPr txBox="1"/>
          <p:nvPr/>
        </p:nvSpPr>
        <p:spPr>
          <a:xfrm>
            <a:off x="1223672" y="2555689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B835C8-CFD7-4837-8731-7207D1BC7912}"/>
              </a:ext>
            </a:extLst>
          </p:cNvPr>
          <p:cNvSpPr txBox="1"/>
          <p:nvPr/>
        </p:nvSpPr>
        <p:spPr>
          <a:xfrm>
            <a:off x="1691768" y="2555689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CF47-84D7-4188-9C5A-90DD223F59D1}"/>
              </a:ext>
            </a:extLst>
          </p:cNvPr>
          <p:cNvSpPr txBox="1"/>
          <p:nvPr/>
        </p:nvSpPr>
        <p:spPr>
          <a:xfrm>
            <a:off x="2159731" y="2555689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5D680E-FC68-4DE8-8A40-090D7F20F9FB}"/>
              </a:ext>
            </a:extLst>
          </p:cNvPr>
          <p:cNvSpPr txBox="1"/>
          <p:nvPr/>
        </p:nvSpPr>
        <p:spPr>
          <a:xfrm>
            <a:off x="2627694" y="2555689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27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22F9EC-35B6-4A96-A6CB-B4EB8D43CF00}"/>
              </a:ext>
            </a:extLst>
          </p:cNvPr>
          <p:cNvSpPr txBox="1"/>
          <p:nvPr/>
        </p:nvSpPr>
        <p:spPr>
          <a:xfrm>
            <a:off x="3093224" y="2555689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BDB3411-FCFF-4251-B4D6-4C5F025066AC}"/>
              </a:ext>
            </a:extLst>
          </p:cNvPr>
          <p:cNvCxnSpPr>
            <a:cxnSpLocks/>
          </p:cNvCxnSpPr>
          <p:nvPr/>
        </p:nvCxnSpPr>
        <p:spPr>
          <a:xfrm>
            <a:off x="1603191" y="1546158"/>
            <a:ext cx="0" cy="809485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06533DF-0070-45D6-9A6C-D82628D6DA2F}"/>
              </a:ext>
            </a:extLst>
          </p:cNvPr>
          <p:cNvCxnSpPr>
            <a:cxnSpLocks/>
          </p:cNvCxnSpPr>
          <p:nvPr/>
        </p:nvCxnSpPr>
        <p:spPr>
          <a:xfrm flipV="1">
            <a:off x="1357445" y="1546158"/>
            <a:ext cx="0" cy="809485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A6FF42F-72BC-4C29-B830-32E798E3251D}"/>
              </a:ext>
            </a:extLst>
          </p:cNvPr>
          <p:cNvCxnSpPr>
            <a:cxnSpLocks/>
          </p:cNvCxnSpPr>
          <p:nvPr/>
        </p:nvCxnSpPr>
        <p:spPr>
          <a:xfrm>
            <a:off x="2909490" y="1546158"/>
            <a:ext cx="0" cy="809485"/>
          </a:xfrm>
          <a:prstGeom prst="straightConnector1">
            <a:avLst/>
          </a:prstGeom>
          <a:ln w="57150">
            <a:solidFill>
              <a:srgbClr val="0070C0"/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5433DAA-6008-4B75-95A0-49190321AD08}"/>
              </a:ext>
            </a:extLst>
          </p:cNvPr>
          <p:cNvCxnSpPr>
            <a:cxnSpLocks/>
          </p:cNvCxnSpPr>
          <p:nvPr/>
        </p:nvCxnSpPr>
        <p:spPr>
          <a:xfrm flipV="1">
            <a:off x="2663744" y="1546158"/>
            <a:ext cx="0" cy="809485"/>
          </a:xfrm>
          <a:prstGeom prst="straightConnector1">
            <a:avLst/>
          </a:prstGeom>
          <a:ln w="57150">
            <a:solidFill>
              <a:srgbClr val="0070C0"/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0C06C02-F34B-4429-BD94-7ADBA416D08D}"/>
              </a:ext>
            </a:extLst>
          </p:cNvPr>
          <p:cNvCxnSpPr>
            <a:cxnSpLocks/>
          </p:cNvCxnSpPr>
          <p:nvPr/>
        </p:nvCxnSpPr>
        <p:spPr>
          <a:xfrm>
            <a:off x="2909490" y="3041305"/>
            <a:ext cx="0" cy="809485"/>
          </a:xfrm>
          <a:prstGeom prst="straightConnector1">
            <a:avLst/>
          </a:prstGeom>
          <a:ln w="57150">
            <a:solidFill>
              <a:srgbClr val="0070C0"/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08D2A9B-0534-48D3-93C8-B8DA1C1F4E45}"/>
              </a:ext>
            </a:extLst>
          </p:cNvPr>
          <p:cNvCxnSpPr>
            <a:cxnSpLocks/>
          </p:cNvCxnSpPr>
          <p:nvPr/>
        </p:nvCxnSpPr>
        <p:spPr>
          <a:xfrm flipV="1">
            <a:off x="2663744" y="3041305"/>
            <a:ext cx="0" cy="809485"/>
          </a:xfrm>
          <a:prstGeom prst="straightConnector1">
            <a:avLst/>
          </a:prstGeom>
          <a:ln w="57150">
            <a:solidFill>
              <a:srgbClr val="0070C0"/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7C2F692-30AB-48E3-8435-D6EE1054EBDC}"/>
              </a:ext>
            </a:extLst>
          </p:cNvPr>
          <p:cNvCxnSpPr>
            <a:cxnSpLocks/>
          </p:cNvCxnSpPr>
          <p:nvPr/>
        </p:nvCxnSpPr>
        <p:spPr>
          <a:xfrm>
            <a:off x="4235484" y="2365735"/>
            <a:ext cx="427868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AF34777-7C8E-4A10-A4FB-C36D81089032}"/>
              </a:ext>
            </a:extLst>
          </p:cNvPr>
          <p:cNvSpPr txBox="1"/>
          <p:nvPr/>
        </p:nvSpPr>
        <p:spPr>
          <a:xfrm>
            <a:off x="4741457" y="2181069"/>
            <a:ext cx="1319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Write-Back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C96892-79AF-4D5A-A5D2-FE1E69B38274}"/>
              </a:ext>
            </a:extLst>
          </p:cNvPr>
          <p:cNvSpPr txBox="1"/>
          <p:nvPr/>
        </p:nvSpPr>
        <p:spPr>
          <a:xfrm>
            <a:off x="4741457" y="4025077"/>
            <a:ext cx="174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Write-Through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0111DB1-B964-4330-8498-F08668DC0D64}"/>
              </a:ext>
            </a:extLst>
          </p:cNvPr>
          <p:cNvCxnSpPr>
            <a:cxnSpLocks/>
          </p:cNvCxnSpPr>
          <p:nvPr/>
        </p:nvCxnSpPr>
        <p:spPr>
          <a:xfrm>
            <a:off x="4235484" y="4205859"/>
            <a:ext cx="428400" cy="0"/>
          </a:xfrm>
          <a:prstGeom prst="straightConnector1">
            <a:avLst/>
          </a:prstGeom>
          <a:ln w="57150">
            <a:solidFill>
              <a:srgbClr val="0070C0"/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005B403-B5FB-4543-B664-471BB2C06667}"/>
              </a:ext>
            </a:extLst>
          </p:cNvPr>
          <p:cNvSpPr txBox="1"/>
          <p:nvPr/>
        </p:nvSpPr>
        <p:spPr>
          <a:xfrm>
            <a:off x="4235484" y="2693523"/>
            <a:ext cx="43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Acknowledge the write has completed when it has put the data in its memory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07094A3-8499-4BDC-9ED3-6A575BD70153}"/>
              </a:ext>
            </a:extLst>
          </p:cNvPr>
          <p:cNvSpPr txBox="1"/>
          <p:nvPr/>
        </p:nvSpPr>
        <p:spPr>
          <a:xfrm>
            <a:off x="4235484" y="4535443"/>
            <a:ext cx="43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Acknowledge after the write has actually been written to disk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10379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I/O Time: Doing The Math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251565C-6292-407F-B41D-FD276227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85787"/>
          </a:xfrm>
        </p:spPr>
        <p:txBody>
          <a:bodyPr/>
          <a:lstStyle/>
          <a:p>
            <a:r>
              <a:rPr lang="en-US" altLang="ko-KR" dirty="0"/>
              <a:t>I/O Time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04D3DBE-1267-4FA3-91BD-0765D0A65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758" y="1938885"/>
            <a:ext cx="5474484" cy="504000"/>
          </a:xfrm>
          <a:prstGeom prst="rect">
            <a:avLst/>
          </a:prstGeom>
        </p:spPr>
      </p:pic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4A4C7239-9B40-4550-AE02-233DB1969997}"/>
              </a:ext>
            </a:extLst>
          </p:cNvPr>
          <p:cNvSpPr txBox="1">
            <a:spLocks/>
          </p:cNvSpPr>
          <p:nvPr/>
        </p:nvSpPr>
        <p:spPr bwMode="auto">
          <a:xfrm>
            <a:off x="214313" y="3324138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65000"/>
              <a:buFont typeface="Wingdings" pitchFamily="2" charset="2"/>
              <a:buChar char=""/>
              <a:defRPr kumimoji="1" sz="2000" b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"/>
              <a:defRPr kumimoji="1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65000"/>
              <a:buFont typeface="Wingdings" pitchFamily="2" charset="2"/>
              <a:buChar char="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65000"/>
              <a:buFont typeface="Wingdings" pitchFamily="2" charset="2"/>
              <a:buChar char=""/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"/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kern="0" dirty="0"/>
              <a:t>I/O Rate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E8BB406-A9EE-4846-9CBB-F2E958800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385" y="4238460"/>
            <a:ext cx="3066667" cy="10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284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8FE95-9C81-E9D4-BF83-4BAC2157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History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storage</a:t>
            </a:r>
            <a:r>
              <a:rPr lang="zh-CN" altLang="en-US" dirty="0"/>
              <a:t> </a:t>
            </a:r>
            <a:r>
              <a:rPr lang="en-US" altLang="zh-CN" dirty="0"/>
              <a:t>technology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DC56F-EE77-C70C-929E-CE08BA05A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4555A-198E-3FDD-EA0A-FD84B55A6B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3C5CF-55A7-B5F8-FBF3-A8C78F4C98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52A924-1247-0DE4-FBD1-4F14155FE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89" y="1048720"/>
            <a:ext cx="1876831" cy="17882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14B8BF-C6ED-072F-8318-4A4A5ECC95B4}"/>
              </a:ext>
            </a:extLst>
          </p:cNvPr>
          <p:cNvSpPr txBox="1"/>
          <p:nvPr/>
        </p:nvSpPr>
        <p:spPr>
          <a:xfrm>
            <a:off x="154476" y="2888325"/>
            <a:ext cx="3256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1956: IBM 350, 24 inches, </a:t>
            </a:r>
          </a:p>
          <a:p>
            <a:r>
              <a:rPr lang="en-US" dirty="0">
                <a:latin typeface="Helvetica" pitchFamily="2" charset="0"/>
              </a:rPr>
              <a:t>3.75MB, 1KB/sec, &gt; $150,000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FDADA7-B742-69FD-F7A8-1893FDBD7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287" y="980728"/>
            <a:ext cx="1821849" cy="17503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97B147-A95C-ABDB-C8D8-52DEAAD55B28}"/>
              </a:ext>
            </a:extLst>
          </p:cNvPr>
          <p:cNvSpPr txBox="1"/>
          <p:nvPr/>
        </p:nvSpPr>
        <p:spPr>
          <a:xfrm>
            <a:off x="3410053" y="2888325"/>
            <a:ext cx="277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1980: IBM 3380, first GB </a:t>
            </a:r>
          </a:p>
          <a:p>
            <a:r>
              <a:rPr lang="en-US" dirty="0">
                <a:latin typeface="Helvetica" pitchFamily="2" charset="0"/>
              </a:rPr>
              <a:t>disk (1.26G), &gt; $100K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B25E01-290A-807C-DCB0-0225D51B2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120" y="980728"/>
            <a:ext cx="2350992" cy="17596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B09F38-8F4C-9AFC-CFA6-964808A96FBF}"/>
              </a:ext>
            </a:extLst>
          </p:cNvPr>
          <p:cNvSpPr txBox="1"/>
          <p:nvPr/>
        </p:nvSpPr>
        <p:spPr>
          <a:xfrm>
            <a:off x="6433170" y="2888325"/>
            <a:ext cx="2608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1980: ST-560, first 5.25</a:t>
            </a:r>
          </a:p>
          <a:p>
            <a:r>
              <a:rPr lang="en-US" dirty="0">
                <a:latin typeface="Helvetica" pitchFamily="2" charset="0"/>
              </a:rPr>
              <a:t> inch drive, 5MB, $1500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14FAC2-BE5C-8C3A-FC16-F27874639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113" y="3739347"/>
            <a:ext cx="4064000" cy="1968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F4A915-53BD-0D22-0E73-FFEC3D60793C}"/>
              </a:ext>
            </a:extLst>
          </p:cNvPr>
          <p:cNvSpPr txBox="1"/>
          <p:nvPr/>
        </p:nvSpPr>
        <p:spPr>
          <a:xfrm>
            <a:off x="589515" y="5840897"/>
            <a:ext cx="4987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Tape (</a:t>
            </a:r>
            <a:r>
              <a:rPr lang="en-US" dirty="0" err="1">
                <a:latin typeface="Helvetica" pitchFamily="2" charset="0"/>
              </a:rPr>
              <a:t>DECtape</a:t>
            </a:r>
            <a:r>
              <a:rPr lang="en-US" dirty="0">
                <a:latin typeface="Helvetica" pitchFamily="2" charset="0"/>
              </a:rPr>
              <a:t>): primary storage for </a:t>
            </a:r>
          </a:p>
          <a:p>
            <a:r>
              <a:rPr lang="en-US" dirty="0">
                <a:latin typeface="Helvetica" pitchFamily="2" charset="0"/>
              </a:rPr>
              <a:t>main-frames and mini-computers (1950 ~ 70s)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901D25-DEB6-E007-FF7E-C06490F8F8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1980" y="3739347"/>
            <a:ext cx="3175000" cy="1714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0660191-EAED-FD54-3FFA-A5C8DB14CCE6}"/>
              </a:ext>
            </a:extLst>
          </p:cNvPr>
          <p:cNvSpPr txBox="1"/>
          <p:nvPr/>
        </p:nvSpPr>
        <p:spPr>
          <a:xfrm>
            <a:off x="5777141" y="5553315"/>
            <a:ext cx="3236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Helvetica" pitchFamily="2" charset="0"/>
              </a:rPr>
              <a:t>NextCom</a:t>
            </a:r>
            <a:r>
              <a:rPr lang="en-US" dirty="0">
                <a:latin typeface="Helvetica" pitchFamily="2" charset="0"/>
              </a:rPr>
              <a:t> notebook 2006: first</a:t>
            </a:r>
          </a:p>
          <a:p>
            <a:r>
              <a:rPr lang="en-US" dirty="0">
                <a:latin typeface="Helvetica" pitchFamily="2" charset="0"/>
              </a:rPr>
              <a:t>laptop w/ SSD as storage</a:t>
            </a:r>
          </a:p>
        </p:txBody>
      </p:sp>
    </p:spTree>
    <p:extLst>
      <p:ext uri="{BB962C8B-B14F-4D97-AF65-F5344CB8AC3E}">
        <p14:creationId xmlns:p14="http://schemas.microsoft.com/office/powerpoint/2010/main" val="9076300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I/O Time: Doing The Math (Cont.)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251565C-6292-407F-B41D-FD276227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85787"/>
          </a:xfrm>
        </p:spPr>
        <p:txBody>
          <a:bodyPr/>
          <a:lstStyle/>
          <a:p>
            <a:r>
              <a:rPr lang="en-US" altLang="ko-KR" dirty="0"/>
              <a:t>4KB Random Write Example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E0651F-2654-42D8-B8E3-3B205481F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432" y="1412776"/>
            <a:ext cx="4299036" cy="193994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55D2291-E60F-4CCD-8BEB-E63C5FF61CCB}"/>
              </a:ext>
            </a:extLst>
          </p:cNvPr>
          <p:cNvSpPr/>
          <p:nvPr/>
        </p:nvSpPr>
        <p:spPr>
          <a:xfrm>
            <a:off x="3923928" y="1412776"/>
            <a:ext cx="1512168" cy="1939945"/>
          </a:xfrm>
          <a:prstGeom prst="rect">
            <a:avLst/>
          </a:prstGeom>
          <a:solidFill>
            <a:schemeClr val="accent3">
              <a:lumMod val="60000"/>
              <a:lumOff val="40000"/>
              <a:alpha val="32000"/>
            </a:schemeClr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2A16A3A-F763-4108-91CA-0BBE2BA31D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99" r="62917"/>
          <a:stretch/>
        </p:blipFill>
        <p:spPr>
          <a:xfrm>
            <a:off x="807093" y="3587229"/>
            <a:ext cx="617211" cy="3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CDD22C-705B-4FD0-8A04-7D930D1CF9D4}"/>
              </a:ext>
            </a:extLst>
          </p:cNvPr>
          <p:cNvSpPr txBox="1"/>
          <p:nvPr/>
        </p:nvSpPr>
        <p:spPr>
          <a:xfrm>
            <a:off x="1424304" y="3579504"/>
            <a:ext cx="7168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4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EF47F5F-78E0-4421-A6DC-9CC96FE0E3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029" r="31980"/>
          <a:stretch/>
        </p:blipFill>
        <p:spPr>
          <a:xfrm>
            <a:off x="805483" y="4036531"/>
            <a:ext cx="977252" cy="36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3A61D8C-9B1F-4632-83B9-D7EDF0CBA746}"/>
              </a:ext>
            </a:extLst>
          </p:cNvPr>
          <p:cNvSpPr txBox="1"/>
          <p:nvPr/>
        </p:nvSpPr>
        <p:spPr>
          <a:xfrm>
            <a:off x="1782735" y="4053657"/>
            <a:ext cx="46445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15,000 RPM(= 250RPS = 4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1 rotation) / 2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2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FD81621-7133-4957-8E67-8777184F51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597"/>
          <a:stretch/>
        </p:blipFill>
        <p:spPr>
          <a:xfrm>
            <a:off x="827167" y="4654610"/>
            <a:ext cx="993346" cy="36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CC01677-578C-49A8-8295-87439C77B9FF}"/>
              </a:ext>
            </a:extLst>
          </p:cNvPr>
          <p:cNvSpPr txBox="1"/>
          <p:nvPr/>
        </p:nvSpPr>
        <p:spPr>
          <a:xfrm>
            <a:off x="1782735" y="4673079"/>
            <a:ext cx="1927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4KB / 125(MB/s)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30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6D13860-AFEF-474E-B6C5-1CDD6A50AF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5290"/>
          <a:stretch/>
        </p:blipFill>
        <p:spPr>
          <a:xfrm>
            <a:off x="805483" y="5272689"/>
            <a:ext cx="575195" cy="360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0DB62F6-220A-46D5-A835-50A76DDD97E1}"/>
              </a:ext>
            </a:extLst>
          </p:cNvPr>
          <p:cNvSpPr txBox="1"/>
          <p:nvPr/>
        </p:nvSpPr>
        <p:spPr>
          <a:xfrm>
            <a:off x="1380678" y="5272689"/>
            <a:ext cx="2613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4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+ 2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+ 30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≒ 6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666631B-4A4C-4266-BFF1-4CEB5B164F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721" r="74107" b="36483"/>
          <a:stretch/>
        </p:blipFill>
        <p:spPr>
          <a:xfrm>
            <a:off x="807607" y="5849953"/>
            <a:ext cx="712799" cy="342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3918C69-E704-4A71-BCB6-DD8D701E30CA}"/>
              </a:ext>
            </a:extLst>
          </p:cNvPr>
          <p:cNvSpPr txBox="1"/>
          <p:nvPr/>
        </p:nvSpPr>
        <p:spPr>
          <a:xfrm>
            <a:off x="1472014" y="5854764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4KB / 6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0.66MB/s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88186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I/O Time: Doing The Math (Cont.)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251565C-6292-407F-B41D-FD276227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85787"/>
          </a:xfrm>
        </p:spPr>
        <p:txBody>
          <a:bodyPr/>
          <a:lstStyle/>
          <a:p>
            <a:r>
              <a:rPr lang="en-US" altLang="ko-KR" dirty="0"/>
              <a:t>4KB</a:t>
            </a:r>
            <a:r>
              <a:rPr lang="ko-KR" altLang="en-US" dirty="0"/>
              <a:t> </a:t>
            </a:r>
            <a:r>
              <a:rPr lang="en-US" altLang="ko-KR" dirty="0"/>
              <a:t>Random</a:t>
            </a:r>
            <a:r>
              <a:rPr lang="ko-KR" altLang="en-US" dirty="0"/>
              <a:t> </a:t>
            </a:r>
            <a:r>
              <a:rPr lang="en-US" altLang="ko-KR" dirty="0"/>
              <a:t>Write</a:t>
            </a:r>
            <a:r>
              <a:rPr lang="ko-KR" altLang="en-US" dirty="0"/>
              <a:t> </a:t>
            </a:r>
            <a:r>
              <a:rPr lang="en-US" altLang="ko-KR" dirty="0"/>
              <a:t>Example (Cont.)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31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E0651F-2654-42D8-B8E3-3B205481F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432" y="1412776"/>
            <a:ext cx="4299036" cy="193994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55D2291-E60F-4CCD-8BEB-E63C5FF61CCB}"/>
              </a:ext>
            </a:extLst>
          </p:cNvPr>
          <p:cNvSpPr/>
          <p:nvPr/>
        </p:nvSpPr>
        <p:spPr>
          <a:xfrm>
            <a:off x="5465868" y="1412776"/>
            <a:ext cx="1194364" cy="1939945"/>
          </a:xfrm>
          <a:prstGeom prst="rect">
            <a:avLst/>
          </a:prstGeom>
          <a:solidFill>
            <a:schemeClr val="accent3">
              <a:lumMod val="60000"/>
              <a:lumOff val="40000"/>
              <a:alpha val="32000"/>
            </a:schemeClr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2A16A3A-F763-4108-91CA-0BBE2BA31D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99" r="62917"/>
          <a:stretch/>
        </p:blipFill>
        <p:spPr>
          <a:xfrm>
            <a:off x="807093" y="3587229"/>
            <a:ext cx="617211" cy="3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CDD22C-705B-4FD0-8A04-7D930D1CF9D4}"/>
              </a:ext>
            </a:extLst>
          </p:cNvPr>
          <p:cNvSpPr txBox="1"/>
          <p:nvPr/>
        </p:nvSpPr>
        <p:spPr>
          <a:xfrm>
            <a:off x="1424304" y="3579504"/>
            <a:ext cx="7168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9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EF47F5F-78E0-4421-A6DC-9CC96FE0E3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029" r="31980"/>
          <a:stretch/>
        </p:blipFill>
        <p:spPr>
          <a:xfrm>
            <a:off x="805483" y="4036531"/>
            <a:ext cx="977252" cy="36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3A61D8C-9B1F-4632-83B9-D7EDF0CBA746}"/>
              </a:ext>
            </a:extLst>
          </p:cNvPr>
          <p:cNvSpPr txBox="1"/>
          <p:nvPr/>
        </p:nvSpPr>
        <p:spPr>
          <a:xfrm>
            <a:off x="1782735" y="4053657"/>
            <a:ext cx="4530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7,200 RPM(= 120RPS = 8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1 rotation) / 2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4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FD81621-7133-4957-8E67-8777184F51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597"/>
          <a:stretch/>
        </p:blipFill>
        <p:spPr>
          <a:xfrm>
            <a:off x="827167" y="4654610"/>
            <a:ext cx="993346" cy="36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CC01677-578C-49A8-8295-87439C77B9FF}"/>
              </a:ext>
            </a:extLst>
          </p:cNvPr>
          <p:cNvSpPr txBox="1"/>
          <p:nvPr/>
        </p:nvSpPr>
        <p:spPr>
          <a:xfrm>
            <a:off x="1782735" y="4673079"/>
            <a:ext cx="1927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4KB / 105(MB/s)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38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6D13860-AFEF-474E-B6C5-1CDD6A50AF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5290"/>
          <a:stretch/>
        </p:blipFill>
        <p:spPr>
          <a:xfrm>
            <a:off x="805483" y="5272689"/>
            <a:ext cx="575195" cy="360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0DB62F6-220A-46D5-A835-50A76DDD97E1}"/>
              </a:ext>
            </a:extLst>
          </p:cNvPr>
          <p:cNvSpPr txBox="1"/>
          <p:nvPr/>
        </p:nvSpPr>
        <p:spPr>
          <a:xfrm>
            <a:off x="1380678" y="5272689"/>
            <a:ext cx="2691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9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+ 4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+ 38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≒ 13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666631B-4A4C-4266-BFF1-4CEB5B164F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721" r="74107" b="36483"/>
          <a:stretch/>
        </p:blipFill>
        <p:spPr>
          <a:xfrm>
            <a:off x="807607" y="5849953"/>
            <a:ext cx="712799" cy="342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3918C69-E704-4A71-BCB6-DD8D701E30CA}"/>
              </a:ext>
            </a:extLst>
          </p:cNvPr>
          <p:cNvSpPr txBox="1"/>
          <p:nvPr/>
        </p:nvSpPr>
        <p:spPr>
          <a:xfrm>
            <a:off x="1472014" y="5854764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4KB / 13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0.31MB/s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6494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I/O Time: Doing The Math (Cont.)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251565C-6292-407F-B41D-FD276227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85787"/>
          </a:xfrm>
        </p:spPr>
        <p:txBody>
          <a:bodyPr/>
          <a:lstStyle/>
          <a:p>
            <a:r>
              <a:rPr lang="en-US" altLang="ko-KR" dirty="0"/>
              <a:t>Sequential Write Example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E0651F-2654-42D8-B8E3-3B205481F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432" y="1412776"/>
            <a:ext cx="4299036" cy="193994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55D2291-E60F-4CCD-8BEB-E63C5FF61CCB}"/>
              </a:ext>
            </a:extLst>
          </p:cNvPr>
          <p:cNvSpPr/>
          <p:nvPr/>
        </p:nvSpPr>
        <p:spPr>
          <a:xfrm>
            <a:off x="3923928" y="1412776"/>
            <a:ext cx="1512168" cy="1939945"/>
          </a:xfrm>
          <a:prstGeom prst="rect">
            <a:avLst/>
          </a:prstGeom>
          <a:solidFill>
            <a:schemeClr val="accent3">
              <a:lumMod val="60000"/>
              <a:lumOff val="40000"/>
              <a:alpha val="32000"/>
            </a:schemeClr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2A16A3A-F763-4108-91CA-0BBE2BA31D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99" r="62917"/>
          <a:stretch/>
        </p:blipFill>
        <p:spPr>
          <a:xfrm>
            <a:off x="807093" y="3587229"/>
            <a:ext cx="617211" cy="3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CDD22C-705B-4FD0-8A04-7D930D1CF9D4}"/>
              </a:ext>
            </a:extLst>
          </p:cNvPr>
          <p:cNvSpPr txBox="1"/>
          <p:nvPr/>
        </p:nvSpPr>
        <p:spPr>
          <a:xfrm>
            <a:off x="1424304" y="3579504"/>
            <a:ext cx="7168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4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EF47F5F-78E0-4421-A6DC-9CC96FE0E3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029" r="31980"/>
          <a:stretch/>
        </p:blipFill>
        <p:spPr>
          <a:xfrm>
            <a:off x="805483" y="4036531"/>
            <a:ext cx="977252" cy="36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3A61D8C-9B1F-4632-83B9-D7EDF0CBA746}"/>
              </a:ext>
            </a:extLst>
          </p:cNvPr>
          <p:cNvSpPr txBox="1"/>
          <p:nvPr/>
        </p:nvSpPr>
        <p:spPr>
          <a:xfrm>
            <a:off x="1782735" y="4053657"/>
            <a:ext cx="46445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15,000 RPM(= 250RPS = 4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1 rotation) / 2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2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FD81621-7133-4957-8E67-8777184F51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597"/>
          <a:stretch/>
        </p:blipFill>
        <p:spPr>
          <a:xfrm>
            <a:off x="827167" y="4654610"/>
            <a:ext cx="993346" cy="36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CC01677-578C-49A8-8295-87439C77B9FF}"/>
              </a:ext>
            </a:extLst>
          </p:cNvPr>
          <p:cNvSpPr txBox="1"/>
          <p:nvPr/>
        </p:nvSpPr>
        <p:spPr>
          <a:xfrm>
            <a:off x="1782735" y="4673079"/>
            <a:ext cx="2220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100MB / 125(MB/s)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800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6D13860-AFEF-474E-B6C5-1CDD6A50AF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5290"/>
          <a:stretch/>
        </p:blipFill>
        <p:spPr>
          <a:xfrm>
            <a:off x="805483" y="5272689"/>
            <a:ext cx="575195" cy="360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0DB62F6-220A-46D5-A835-50A76DDD97E1}"/>
              </a:ext>
            </a:extLst>
          </p:cNvPr>
          <p:cNvSpPr txBox="1"/>
          <p:nvPr/>
        </p:nvSpPr>
        <p:spPr>
          <a:xfrm>
            <a:off x="1380678" y="5272689"/>
            <a:ext cx="3778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4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+ 2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+ 800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806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≒ 800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666631B-4A4C-4266-BFF1-4CEB5B164F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721" r="74107" b="36483"/>
          <a:stretch/>
        </p:blipFill>
        <p:spPr>
          <a:xfrm>
            <a:off x="807607" y="5849953"/>
            <a:ext cx="712799" cy="342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3918C69-E704-4A71-BCB6-DD8D701E30CA}"/>
              </a:ext>
            </a:extLst>
          </p:cNvPr>
          <p:cNvSpPr txBox="1"/>
          <p:nvPr/>
        </p:nvSpPr>
        <p:spPr>
          <a:xfrm>
            <a:off x="1472014" y="5854764"/>
            <a:ext cx="326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100MB / 800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125MB/s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55917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I/O Time: Doing The Math (Cont.)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251565C-6292-407F-B41D-FD276227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85787"/>
          </a:xfrm>
        </p:spPr>
        <p:txBody>
          <a:bodyPr/>
          <a:lstStyle/>
          <a:p>
            <a:r>
              <a:rPr lang="en-US" altLang="ko-KR" dirty="0"/>
              <a:t>Sequential Write Example (Cont.)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E0651F-2654-42D8-B8E3-3B205481F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432" y="1412776"/>
            <a:ext cx="4299036" cy="193994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55D2291-E60F-4CCD-8BEB-E63C5FF61CCB}"/>
              </a:ext>
            </a:extLst>
          </p:cNvPr>
          <p:cNvSpPr/>
          <p:nvPr/>
        </p:nvSpPr>
        <p:spPr>
          <a:xfrm>
            <a:off x="5465868" y="1412776"/>
            <a:ext cx="1194364" cy="1939945"/>
          </a:xfrm>
          <a:prstGeom prst="rect">
            <a:avLst/>
          </a:prstGeom>
          <a:solidFill>
            <a:schemeClr val="accent3">
              <a:lumMod val="60000"/>
              <a:lumOff val="40000"/>
              <a:alpha val="32000"/>
            </a:schemeClr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2A16A3A-F763-4108-91CA-0BBE2BA31D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99" r="62917"/>
          <a:stretch/>
        </p:blipFill>
        <p:spPr>
          <a:xfrm>
            <a:off x="807093" y="3587229"/>
            <a:ext cx="617211" cy="3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CDD22C-705B-4FD0-8A04-7D930D1CF9D4}"/>
              </a:ext>
            </a:extLst>
          </p:cNvPr>
          <p:cNvSpPr txBox="1"/>
          <p:nvPr/>
        </p:nvSpPr>
        <p:spPr>
          <a:xfrm>
            <a:off x="1424304" y="3579504"/>
            <a:ext cx="7168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9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EF47F5F-78E0-4421-A6DC-9CC96FE0E3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029" r="31980"/>
          <a:stretch/>
        </p:blipFill>
        <p:spPr>
          <a:xfrm>
            <a:off x="805483" y="4036531"/>
            <a:ext cx="977252" cy="36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3A61D8C-9B1F-4632-83B9-D7EDF0CBA746}"/>
              </a:ext>
            </a:extLst>
          </p:cNvPr>
          <p:cNvSpPr txBox="1"/>
          <p:nvPr/>
        </p:nvSpPr>
        <p:spPr>
          <a:xfrm>
            <a:off x="1782735" y="4053657"/>
            <a:ext cx="4530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7,200 RPM(= 120RPS = 8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1 rotation) / 2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4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FD81621-7133-4957-8E67-8777184F51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597"/>
          <a:stretch/>
        </p:blipFill>
        <p:spPr>
          <a:xfrm>
            <a:off x="827167" y="4654610"/>
            <a:ext cx="993346" cy="36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CC01677-578C-49A8-8295-87439C77B9FF}"/>
              </a:ext>
            </a:extLst>
          </p:cNvPr>
          <p:cNvSpPr txBox="1"/>
          <p:nvPr/>
        </p:nvSpPr>
        <p:spPr>
          <a:xfrm>
            <a:off x="1782735" y="4673079"/>
            <a:ext cx="2220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100MB / 105(MB/s)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950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6D13860-AFEF-474E-B6C5-1CDD6A50AF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5290"/>
          <a:stretch/>
        </p:blipFill>
        <p:spPr>
          <a:xfrm>
            <a:off x="805483" y="5272689"/>
            <a:ext cx="575195" cy="360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0DB62F6-220A-46D5-A835-50A76DDD97E1}"/>
              </a:ext>
            </a:extLst>
          </p:cNvPr>
          <p:cNvSpPr txBox="1"/>
          <p:nvPr/>
        </p:nvSpPr>
        <p:spPr>
          <a:xfrm>
            <a:off x="1380678" y="5272689"/>
            <a:ext cx="3778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9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+ 4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+ 950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963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≒ 950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666631B-4A4C-4266-BFF1-4CEB5B164F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721" r="74107" b="36483"/>
          <a:stretch/>
        </p:blipFill>
        <p:spPr>
          <a:xfrm>
            <a:off x="807607" y="5849953"/>
            <a:ext cx="712799" cy="342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3918C69-E704-4A71-BCB6-DD8D701E30CA}"/>
              </a:ext>
            </a:extLst>
          </p:cNvPr>
          <p:cNvSpPr txBox="1"/>
          <p:nvPr/>
        </p:nvSpPr>
        <p:spPr>
          <a:xfrm>
            <a:off x="1472014" y="5854764"/>
            <a:ext cx="326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100MB / 950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105MB/s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15381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2623FCE-5BC1-484A-85C2-4FECE6F10693}"/>
              </a:ext>
            </a:extLst>
          </p:cNvPr>
          <p:cNvSpPr/>
          <p:nvPr/>
        </p:nvSpPr>
        <p:spPr>
          <a:xfrm>
            <a:off x="827584" y="5282223"/>
            <a:ext cx="7498742" cy="86409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5120168-EFA0-4905-A8C5-75AD69829E2C}"/>
              </a:ext>
            </a:extLst>
          </p:cNvPr>
          <p:cNvSpPr/>
          <p:nvPr/>
        </p:nvSpPr>
        <p:spPr>
          <a:xfrm>
            <a:off x="827584" y="2348880"/>
            <a:ext cx="7498742" cy="86409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I/O Time: Doing The Math (Cont.)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4815D22-F957-449C-8977-5224E8D61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707" y="980728"/>
            <a:ext cx="5256585" cy="94243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0104A87-FB31-41F0-9A1E-E9D1A1A8C175}"/>
              </a:ext>
            </a:extLst>
          </p:cNvPr>
          <p:cNvSpPr/>
          <p:nvPr/>
        </p:nvSpPr>
        <p:spPr>
          <a:xfrm>
            <a:off x="4301970" y="980728"/>
            <a:ext cx="2808312" cy="1008112"/>
          </a:xfrm>
          <a:prstGeom prst="rect">
            <a:avLst/>
          </a:prstGeom>
          <a:solidFill>
            <a:schemeClr val="tx2">
              <a:lumMod val="40000"/>
              <a:lumOff val="60000"/>
              <a:alpha val="32000"/>
            </a:schemeClr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EA9C3-9440-418C-B939-C768109160FF}"/>
              </a:ext>
            </a:extLst>
          </p:cNvPr>
          <p:cNvSpPr txBox="1"/>
          <p:nvPr/>
        </p:nvSpPr>
        <p:spPr>
          <a:xfrm>
            <a:off x="4350276" y="2519318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vs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3B6193-A2AD-4105-BC0E-B0F2396CCDDF}"/>
              </a:ext>
            </a:extLst>
          </p:cNvPr>
          <p:cNvSpPr txBox="1"/>
          <p:nvPr/>
        </p:nvSpPr>
        <p:spPr>
          <a:xfrm>
            <a:off x="1875522" y="2519318"/>
            <a:ext cx="2228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Performance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A27DCF-32F1-4DBE-8018-0B4D94BA65AA}"/>
              </a:ext>
            </a:extLst>
          </p:cNvPr>
          <p:cNvSpPr txBox="1"/>
          <p:nvPr/>
        </p:nvSpPr>
        <p:spPr>
          <a:xfrm>
            <a:off x="5418057" y="2519318"/>
            <a:ext cx="1553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Capacity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27655EB-58C1-45CB-A14F-484D12831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707" y="3992407"/>
            <a:ext cx="5256585" cy="94243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B09209-665E-4507-839A-1F52854DC85A}"/>
              </a:ext>
            </a:extLst>
          </p:cNvPr>
          <p:cNvSpPr/>
          <p:nvPr/>
        </p:nvSpPr>
        <p:spPr>
          <a:xfrm>
            <a:off x="2053386" y="4317555"/>
            <a:ext cx="5056896" cy="617285"/>
          </a:xfrm>
          <a:prstGeom prst="rect">
            <a:avLst/>
          </a:prstGeom>
          <a:solidFill>
            <a:schemeClr val="accent3">
              <a:lumMod val="60000"/>
              <a:lumOff val="40000"/>
              <a:alpha val="32000"/>
            </a:schemeClr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92D408-FDB9-41B1-9E8F-0710D36DDCC1}"/>
              </a:ext>
            </a:extLst>
          </p:cNvPr>
          <p:cNvSpPr txBox="1"/>
          <p:nvPr/>
        </p:nvSpPr>
        <p:spPr>
          <a:xfrm>
            <a:off x="4350276" y="5453369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vs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624518-D6F1-4B23-A233-0C027F615C61}"/>
              </a:ext>
            </a:extLst>
          </p:cNvPr>
          <p:cNvSpPr txBox="1"/>
          <p:nvPr/>
        </p:nvSpPr>
        <p:spPr>
          <a:xfrm>
            <a:off x="1317460" y="5453369"/>
            <a:ext cx="2542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Random Write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AAA659-EC1C-4033-96E0-8207B5F286B0}"/>
              </a:ext>
            </a:extLst>
          </p:cNvPr>
          <p:cNvSpPr txBox="1"/>
          <p:nvPr/>
        </p:nvSpPr>
        <p:spPr>
          <a:xfrm>
            <a:off x="5155156" y="5453369"/>
            <a:ext cx="2881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Sequential Write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9890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39219-44A7-7B39-4565-FAFE14E14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History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heavy…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148D3-4EB3-EC9F-E5DD-7627A2E29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E1FC9-278F-6D01-404F-AEFB7B6D17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DB7ED4-4291-3676-A66F-313431F665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1B7222-2B4E-4AA0-C754-1B95A7091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985121"/>
            <a:ext cx="6517009" cy="48877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0F5B0B-F1F9-2494-CB54-1FDF39F9FC17}"/>
              </a:ext>
            </a:extLst>
          </p:cNvPr>
          <p:cNvSpPr txBox="1"/>
          <p:nvPr/>
        </p:nvSpPr>
        <p:spPr>
          <a:xfrm>
            <a:off x="3779912" y="5945763"/>
            <a:ext cx="50225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ource: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hlinkClick r:id="rId3"/>
              </a:rPr>
              <a:t>https://en.wikipedia.org/wiki/File:SixHardDriveFormFactors.jpg/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375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34513-62F9-7F1F-07A4-9A79F7C60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systems:</a:t>
            </a:r>
            <a:r>
              <a:rPr lang="zh-CN" altLang="en-US" dirty="0"/>
              <a:t> </a:t>
            </a:r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C5287-3EED-7475-45DD-F0D9CEFD3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discuss</a:t>
            </a:r>
            <a:r>
              <a:rPr lang="zh-CN" altLang="en-US" dirty="0"/>
              <a:t> </a:t>
            </a:r>
            <a:r>
              <a:rPr lang="en-US" altLang="zh-CN" dirty="0"/>
              <a:t>“generic</a:t>
            </a:r>
            <a:r>
              <a:rPr lang="zh-CN" altLang="en-US" dirty="0"/>
              <a:t> </a:t>
            </a:r>
            <a:r>
              <a:rPr lang="en-US" altLang="zh-CN" dirty="0"/>
              <a:t>I/O</a:t>
            </a:r>
            <a:r>
              <a:rPr lang="zh-CN" altLang="en-US" dirty="0"/>
              <a:t> </a:t>
            </a:r>
            <a:r>
              <a:rPr lang="en-US" altLang="zh-CN" dirty="0"/>
              <a:t>devices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abstractions”…</a:t>
            </a:r>
          </a:p>
          <a:p>
            <a:r>
              <a:rPr lang="en-US" altLang="zh-CN" dirty="0"/>
              <a:t>…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properties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physical</a:t>
            </a:r>
            <a:r>
              <a:rPr lang="zh-CN" altLang="en-US" dirty="0"/>
              <a:t> </a:t>
            </a:r>
            <a:r>
              <a:rPr lang="en-US" altLang="zh-CN" dirty="0"/>
              <a:t>hard</a:t>
            </a:r>
            <a:r>
              <a:rPr lang="zh-CN" altLang="en-US" dirty="0"/>
              <a:t> </a:t>
            </a:r>
            <a:r>
              <a:rPr lang="en-US" altLang="zh-CN" dirty="0"/>
              <a:t>disks</a:t>
            </a:r>
          </a:p>
          <a:p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discuss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systems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</a:p>
          <a:p>
            <a:pPr lvl="1"/>
            <a:r>
              <a:rPr lang="en-US" altLang="zh-CN" dirty="0"/>
              <a:t>Files,</a:t>
            </a:r>
            <a:r>
              <a:rPr lang="zh-CN" altLang="en-US" dirty="0"/>
              <a:t> </a:t>
            </a:r>
            <a:r>
              <a:rPr lang="en-US" altLang="zh-CN" dirty="0"/>
              <a:t>directories</a:t>
            </a:r>
          </a:p>
          <a:p>
            <a:pPr lvl="1"/>
            <a:r>
              <a:rPr lang="en-US" altLang="zh-CN" dirty="0"/>
              <a:t>Sharing,</a:t>
            </a:r>
            <a:r>
              <a:rPr lang="zh-CN" altLang="en-US" dirty="0"/>
              <a:t> </a:t>
            </a:r>
            <a:r>
              <a:rPr lang="en-US" altLang="zh-CN" dirty="0"/>
              <a:t>protection</a:t>
            </a:r>
          </a:p>
          <a:p>
            <a:pPr lvl="1"/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layout,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</a:p>
          <a:p>
            <a:pPr lvl="1"/>
            <a:r>
              <a:rPr lang="en-US" altLang="zh-CN" dirty="0"/>
              <a:t>…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A8CE2-52FE-55D6-EEA2-516F77CE43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096E0D-FDD5-B2BE-1D1D-D5AF0B4E52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323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I/O Devices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6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109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I/O Devices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ko-KR" sz="1800" dirty="0"/>
              <a:t>Input/Output, I/O, is </a:t>
            </a:r>
            <a:r>
              <a:rPr lang="en-US" altLang="ko-KR" sz="1800" b="1" dirty="0"/>
              <a:t>critical</a:t>
            </a:r>
            <a:r>
              <a:rPr lang="en-US" altLang="ko-KR" sz="1800" dirty="0"/>
              <a:t> to </a:t>
            </a:r>
            <a:r>
              <a:rPr lang="en-US" altLang="ko-KR" sz="1800" b="1" dirty="0"/>
              <a:t>interact </a:t>
            </a:r>
            <a:r>
              <a:rPr lang="en-US" altLang="ko-KR" sz="1800" dirty="0"/>
              <a:t>with computer systems</a:t>
            </a:r>
          </a:p>
          <a:p>
            <a:r>
              <a:rPr lang="en-US" altLang="ko-KR" sz="1800" dirty="0"/>
              <a:t>Issues:</a:t>
            </a:r>
          </a:p>
          <a:p>
            <a:pPr lvl="1"/>
            <a:r>
              <a:rPr lang="en-US" altLang="ko-KR" sz="1600" dirty="0"/>
              <a:t>How should I/O be integrated into systems? </a:t>
            </a:r>
          </a:p>
          <a:p>
            <a:pPr lvl="1"/>
            <a:r>
              <a:rPr lang="en-US" altLang="ko-KR" sz="1600" dirty="0"/>
              <a:t>What are the general mechanisms? </a:t>
            </a:r>
          </a:p>
          <a:p>
            <a:pPr lvl="1"/>
            <a:r>
              <a:rPr lang="en-US" altLang="ko-KR" sz="1600" dirty="0"/>
              <a:t>How can we make it efficiently?</a:t>
            </a:r>
            <a:endParaRPr lang="ko-KR" altLang="en-US" sz="1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7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619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Structure I/O Devices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8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01176" y="1062354"/>
            <a:ext cx="847328" cy="39604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 anchorCtr="0"/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CPU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581024" y="1052736"/>
            <a:ext cx="1063352" cy="39604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Memory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9" name="원통 8"/>
          <p:cNvSpPr/>
          <p:nvPr/>
        </p:nvSpPr>
        <p:spPr>
          <a:xfrm>
            <a:off x="1746920" y="3976582"/>
            <a:ext cx="656456" cy="460530"/>
          </a:xfrm>
          <a:prstGeom prst="can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0" name="원통 9"/>
          <p:cNvSpPr/>
          <p:nvPr/>
        </p:nvSpPr>
        <p:spPr>
          <a:xfrm>
            <a:off x="4536818" y="3976582"/>
            <a:ext cx="656456" cy="460530"/>
          </a:xfrm>
          <a:prstGeom prst="can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1" name="원통 10"/>
          <p:cNvSpPr/>
          <p:nvPr/>
        </p:nvSpPr>
        <p:spPr>
          <a:xfrm>
            <a:off x="3141869" y="3976582"/>
            <a:ext cx="656456" cy="460530"/>
          </a:xfrm>
          <a:prstGeom prst="can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2" name="원통 11"/>
          <p:cNvSpPr/>
          <p:nvPr/>
        </p:nvSpPr>
        <p:spPr>
          <a:xfrm>
            <a:off x="5931768" y="3976582"/>
            <a:ext cx="656456" cy="460530"/>
          </a:xfrm>
          <a:prstGeom prst="can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cxnSp>
        <p:nvCxnSpPr>
          <p:cNvPr id="16" name="Straight Arrow Connector 20"/>
          <p:cNvCxnSpPr/>
          <p:nvPr/>
        </p:nvCxnSpPr>
        <p:spPr>
          <a:xfrm>
            <a:off x="1403648" y="1869300"/>
            <a:ext cx="5400000" cy="0"/>
          </a:xfrm>
          <a:prstGeom prst="straightConnector1">
            <a:avLst/>
          </a:prstGeom>
          <a:ln w="19050">
            <a:solidFill>
              <a:schemeClr val="tx1"/>
            </a:solidFill>
            <a:headEnd type="stealt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20"/>
          <p:cNvCxnSpPr/>
          <p:nvPr/>
        </p:nvCxnSpPr>
        <p:spPr>
          <a:xfrm>
            <a:off x="1403648" y="3472526"/>
            <a:ext cx="5400000" cy="0"/>
          </a:xfrm>
          <a:prstGeom prst="straightConnector1">
            <a:avLst/>
          </a:prstGeom>
          <a:ln w="19050">
            <a:solidFill>
              <a:schemeClr val="tx1"/>
            </a:solidFill>
            <a:headEnd type="stealt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20"/>
          <p:cNvCxnSpPr/>
          <p:nvPr/>
        </p:nvCxnSpPr>
        <p:spPr>
          <a:xfrm>
            <a:off x="1403648" y="2464414"/>
            <a:ext cx="5400000" cy="0"/>
          </a:xfrm>
          <a:prstGeom prst="straightConnector1">
            <a:avLst/>
          </a:prstGeom>
          <a:ln w="19050">
            <a:solidFill>
              <a:schemeClr val="tx1"/>
            </a:solidFill>
            <a:headEnd type="stealt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20"/>
          <p:cNvCxnSpPr/>
          <p:nvPr/>
        </p:nvCxnSpPr>
        <p:spPr>
          <a:xfrm>
            <a:off x="3923928" y="1888350"/>
            <a:ext cx="0" cy="576064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0"/>
          <p:cNvCxnSpPr/>
          <p:nvPr/>
        </p:nvCxnSpPr>
        <p:spPr>
          <a:xfrm>
            <a:off x="3923928" y="2464414"/>
            <a:ext cx="0" cy="1008112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0"/>
          <p:cNvCxnSpPr/>
          <p:nvPr/>
        </p:nvCxnSpPr>
        <p:spPr>
          <a:xfrm>
            <a:off x="5059928" y="2464414"/>
            <a:ext cx="0" cy="504056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581024" y="2788450"/>
            <a:ext cx="1063352" cy="39604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tlCol="0" anchor="ctr" anchorCtr="0"/>
          <a:lstStyle/>
          <a:p>
            <a:pPr algn="ctr"/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  NIC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cxnSp>
        <p:nvCxnSpPr>
          <p:cNvPr id="28" name="Straight Arrow Connector 20"/>
          <p:cNvCxnSpPr/>
          <p:nvPr/>
        </p:nvCxnSpPr>
        <p:spPr>
          <a:xfrm>
            <a:off x="5148704" y="1456302"/>
            <a:ext cx="0" cy="396000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0"/>
          <p:cNvCxnSpPr/>
          <p:nvPr/>
        </p:nvCxnSpPr>
        <p:spPr>
          <a:xfrm>
            <a:off x="2916456" y="1456302"/>
            <a:ext cx="0" cy="396000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20"/>
          <p:cNvCxnSpPr/>
          <p:nvPr/>
        </p:nvCxnSpPr>
        <p:spPr>
          <a:xfrm>
            <a:off x="6308576" y="3472526"/>
            <a:ext cx="0" cy="504056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20"/>
          <p:cNvCxnSpPr/>
          <p:nvPr/>
        </p:nvCxnSpPr>
        <p:spPr>
          <a:xfrm>
            <a:off x="4892418" y="3472526"/>
            <a:ext cx="0" cy="504056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20"/>
          <p:cNvCxnSpPr/>
          <p:nvPr/>
        </p:nvCxnSpPr>
        <p:spPr>
          <a:xfrm>
            <a:off x="3476261" y="3472526"/>
            <a:ext cx="0" cy="504056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20"/>
          <p:cNvCxnSpPr/>
          <p:nvPr/>
        </p:nvCxnSpPr>
        <p:spPr>
          <a:xfrm>
            <a:off x="2060104" y="3472526"/>
            <a:ext cx="0" cy="504056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27784" y="4602614"/>
            <a:ext cx="3551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Prototypical System Architecture</a:t>
            </a:r>
            <a:endParaRPr lang="ko-KR" altLang="en-US" sz="1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876256" y="1724589"/>
            <a:ext cx="1463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Memory Bus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(proprietary)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899684" y="2373242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General I/O Bus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(e.g., PCIe)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899684" y="3309346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Peripheral I/O Bus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(e.g., SCSI, STAT, USB)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23528" y="5320458"/>
            <a:ext cx="8592380" cy="844846"/>
          </a:xfrm>
          <a:prstGeom prst="roundRect">
            <a:avLst/>
          </a:prstGeom>
          <a:solidFill>
            <a:srgbClr val="FFC000"/>
          </a:solidFill>
          <a:ln w="15875">
            <a:solidFill>
              <a:schemeClr val="accent6">
                <a:lumMod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108000" rIns="108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CPU is attached to the main memory of the system via some kind of memory </a:t>
            </a:r>
            <a:r>
              <a:rPr lang="en-US" altLang="ko-KR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bus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Some devices are connected to the system via a general </a:t>
            </a:r>
            <a:r>
              <a:rPr lang="en-US" altLang="ko-KR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I/O bus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78654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I/O </a:t>
            </a:r>
            <a:r>
              <a:rPr lang="en-US" altLang="zh-CN" dirty="0"/>
              <a:t>Architecture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pPr latinLnBrk="0"/>
            <a:r>
              <a:rPr lang="en-US" altLang="zh-CN" sz="1800" dirty="0"/>
              <a:t>Buses</a:t>
            </a:r>
          </a:p>
          <a:p>
            <a:pPr lvl="1" latinLnBrk="0"/>
            <a:r>
              <a:rPr lang="en-US" altLang="zh-CN" sz="1600" dirty="0"/>
              <a:t>Data paths to enable information exchange between CPU, RAM, and I/O devices.</a:t>
            </a:r>
          </a:p>
          <a:p>
            <a:pPr lvl="1" latinLnBrk="0"/>
            <a:endParaRPr lang="en-US" altLang="zh-CN" sz="1600" dirty="0"/>
          </a:p>
          <a:p>
            <a:pPr latinLnBrk="0"/>
            <a:r>
              <a:rPr lang="en-US" altLang="zh-CN" sz="1800" dirty="0"/>
              <a:t>I/O bus</a:t>
            </a:r>
          </a:p>
          <a:p>
            <a:pPr lvl="1" latinLnBrk="0"/>
            <a:r>
              <a:rPr lang="en-US" altLang="zh-CN" sz="1600" dirty="0"/>
              <a:t>Data path that connects a CPU to an I/O device.</a:t>
            </a:r>
          </a:p>
          <a:p>
            <a:pPr lvl="1" latinLnBrk="0"/>
            <a:r>
              <a:rPr lang="en-US" altLang="zh-CN" sz="1600" dirty="0"/>
              <a:t>I/O bus is connected to I/O devices by three hardware components: I/O ports, interfaces and device controllers.</a:t>
            </a:r>
          </a:p>
          <a:p>
            <a:pPr latinLnBrk="0"/>
            <a:endParaRPr lang="zh-CN" altLang="en-US" sz="18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9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026" name="Picture 2" descr="Campus Transportation - Office of Student Affairs, CUHK (OSA)">
            <a:extLst>
              <a:ext uri="{FF2B5EF4-FFF2-40B4-BE49-F238E27FC236}">
                <a16:creationId xmlns:a16="http://schemas.microsoft.com/office/drawing/2014/main" id="{3033D40A-9E59-BDEC-34BE-3691D9F20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238361"/>
            <a:ext cx="2640012" cy="129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0CF1BC7E-25FD-FAC7-665C-A7F005335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572" y="3999907"/>
            <a:ext cx="2555776" cy="173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VIDIA Blackwell Architecture and B200/B100 Accelerators Announced: Going  Bigger With Smaller Data">
            <a:extLst>
              <a:ext uri="{FF2B5EF4-FFF2-40B4-BE49-F238E27FC236}">
                <a16:creationId xmlns:a16="http://schemas.microsoft.com/office/drawing/2014/main" id="{AE33BE81-B7A2-10BE-A61B-3796298F1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292" y="4181629"/>
            <a:ext cx="2922257" cy="152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5BF5F1-F844-00FB-CC42-7F6E55CA0956}"/>
              </a:ext>
            </a:extLst>
          </p:cNvPr>
          <p:cNvSpPr txBox="1"/>
          <p:nvPr/>
        </p:nvSpPr>
        <p:spPr>
          <a:xfrm>
            <a:off x="1043608" y="573393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not this bus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CF96FC-6E28-F85B-E0FB-A5A4B1926D0F}"/>
              </a:ext>
            </a:extLst>
          </p:cNvPr>
          <p:cNvSpPr txBox="1"/>
          <p:nvPr/>
        </p:nvSpPr>
        <p:spPr>
          <a:xfrm>
            <a:off x="5143200" y="5804546"/>
            <a:ext cx="828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PCIe</a:t>
            </a:r>
          </a:p>
        </p:txBody>
      </p:sp>
    </p:spTree>
    <p:extLst>
      <p:ext uri="{BB962C8B-B14F-4D97-AF65-F5344CB8AC3E}">
        <p14:creationId xmlns:p14="http://schemas.microsoft.com/office/powerpoint/2010/main" val="1558411684"/>
      </p:ext>
    </p:extLst>
  </p:cSld>
  <p:clrMapOvr>
    <a:masterClrMapping/>
  </p:clrMapOvr>
</p:sld>
</file>

<file path=ppt/theme/theme1.xml><?xml version="1.0" encoding="utf-8"?>
<a:theme xmlns:a="http://schemas.openxmlformats.org/drawingml/2006/main" name="2_양식_공청회_발표자료-총괄-양식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252000" rtlCol="0" anchor="ctr"/>
      <a:lstStyle>
        <a:defPPr>
          <a:defRPr sz="1600" dirty="0" smtClean="0">
            <a:solidFill>
              <a:srgbClr val="00B050"/>
            </a:solidFill>
            <a:latin typeface="Courier New" pitchFamily="49" charset="0"/>
            <a:ea typeface="맑은 고딕" pitchFamily="50" charset="-127"/>
            <a:cs typeface="Courier New" pitchFamily="49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15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252000" rtlCol="0" anchor="ctr"/>
      <a:lstStyle>
        <a:defPPr>
          <a:defRPr sz="1600" dirty="0" smtClean="0">
            <a:solidFill>
              <a:srgbClr val="00B050"/>
            </a:solidFill>
            <a:latin typeface="Courier New" pitchFamily="49" charset="0"/>
            <a:ea typeface="맑은 고딕" pitchFamily="50" charset="-127"/>
            <a:cs typeface="Courier New" pitchFamily="49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3150" id="{A0668890-14E8-504C-BDE5-56F8D213D484}" vid="{C450123E-4AB0-874E-B7E9-094A18E341B6}"/>
    </a:ext>
  </a:extLst>
</a:theme>
</file>

<file path=ppt/theme/theme3.xml><?xml version="1.0" encoding="utf-8"?>
<a:theme xmlns:a="http://schemas.openxmlformats.org/drawingml/2006/main" name="3150-revise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252000" rtlCol="0" anchor="ctr"/>
      <a:lstStyle>
        <a:defPPr>
          <a:defRPr sz="1600" dirty="0" smtClean="0">
            <a:solidFill>
              <a:srgbClr val="00B050"/>
            </a:solidFill>
            <a:latin typeface="Courier New" pitchFamily="49" charset="0"/>
            <a:ea typeface="맑은 고딕" pitchFamily="50" charset="-127"/>
            <a:cs typeface="Courier New" pitchFamily="49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3150-revised" id="{72E33548-5CDA-544A-B5F4-E210C371BE6B}" vid="{AFAE12A1-A27E-B74F-B116-16CE6FFB8377}"/>
    </a:ext>
  </a:extLst>
</a:theme>
</file>

<file path=ppt/theme/theme4.xml><?xml version="1.0" encoding="utf-8"?>
<a:theme xmlns:a="http://schemas.openxmlformats.org/drawingml/2006/main" name="1_315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252000" rtlCol="0" anchor="ctr"/>
      <a:lstStyle>
        <a:defPPr>
          <a:defRPr sz="1600" dirty="0" smtClean="0">
            <a:solidFill>
              <a:srgbClr val="00B050"/>
            </a:solidFill>
            <a:latin typeface="Courier New" pitchFamily="49" charset="0"/>
            <a:ea typeface="맑은 고딕" pitchFamily="50" charset="-127"/>
            <a:cs typeface="Courier New" pitchFamily="49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3150" id="{A0668890-14E8-504C-BDE5-56F8D213D484}" vid="{C450123E-4AB0-874E-B7E9-094A18E341B6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110581</TotalTime>
  <Words>1799</Words>
  <Application>Microsoft Macintosh PowerPoint</Application>
  <PresentationFormat>On-screen Show (4:3)</PresentationFormat>
  <Paragraphs>435</Paragraphs>
  <Slides>34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34</vt:i4>
      </vt:variant>
    </vt:vector>
  </HeadingPairs>
  <TitlesOfParts>
    <vt:vector size="49" baseType="lpstr">
      <vt:lpstr>Adobe 고딕 Std B</vt:lpstr>
      <vt:lpstr>굴림</vt:lpstr>
      <vt:lpstr>HY견고딕</vt:lpstr>
      <vt:lpstr>맑은 고딕</vt:lpstr>
      <vt:lpstr>맑은 고딕</vt:lpstr>
      <vt:lpstr>Arial</vt:lpstr>
      <vt:lpstr>Cambria Math</vt:lpstr>
      <vt:lpstr>Courier New</vt:lpstr>
      <vt:lpstr>Helvetica</vt:lpstr>
      <vt:lpstr>Helvetica Neue</vt:lpstr>
      <vt:lpstr>Wingdings</vt:lpstr>
      <vt:lpstr>2_양식_공청회_발표자료-총괄-양식</vt:lpstr>
      <vt:lpstr>3150</vt:lpstr>
      <vt:lpstr>3150-revised</vt:lpstr>
      <vt:lpstr>1_3150</vt:lpstr>
      <vt:lpstr>CSCI3150 Introduction to Operating Systems</vt:lpstr>
      <vt:lpstr>What problems are we solving?</vt:lpstr>
      <vt:lpstr>History of storage technology</vt:lpstr>
      <vt:lpstr>History is heavy…</vt:lpstr>
      <vt:lpstr>File systems: Agenda</vt:lpstr>
      <vt:lpstr>PowerPoint Presentation</vt:lpstr>
      <vt:lpstr>I/O Devices </vt:lpstr>
      <vt:lpstr>Structure I/O Devices</vt:lpstr>
      <vt:lpstr>I/O Architecture</vt:lpstr>
      <vt:lpstr>Canonical Device </vt:lpstr>
      <vt:lpstr>Hardware interface of the canonical device </vt:lpstr>
      <vt:lpstr>Hardware interface of the canonical device (Cont.) </vt:lpstr>
      <vt:lpstr>Polling</vt:lpstr>
      <vt:lpstr>Interrupts </vt:lpstr>
      <vt:lpstr>Polling vs interrupts </vt:lpstr>
      <vt:lpstr>CPU is once again over-burdened</vt:lpstr>
      <vt:lpstr>DMA (Direct Memory Access)</vt:lpstr>
      <vt:lpstr>Device interaction</vt:lpstr>
      <vt:lpstr>Device interaction (Cont.)</vt:lpstr>
      <vt:lpstr>Summary </vt:lpstr>
      <vt:lpstr>PowerPoint Presentation</vt:lpstr>
      <vt:lpstr>How does it work?</vt:lpstr>
      <vt:lpstr>Basic Geometry</vt:lpstr>
      <vt:lpstr>Basic Geometry (Cont.)</vt:lpstr>
      <vt:lpstr>A Simple Disk Drive</vt:lpstr>
      <vt:lpstr>A Simple Disk Drive (Cont.)</vt:lpstr>
      <vt:lpstr>A Simple Disk Drive (Cont.)</vt:lpstr>
      <vt:lpstr>A Simple Disk Drive (Cont.)</vt:lpstr>
      <vt:lpstr>I/O Time: Doing The Math</vt:lpstr>
      <vt:lpstr>I/O Time: Doing The Math (Cont.)</vt:lpstr>
      <vt:lpstr>I/O Time: Doing The Math (Cont.)</vt:lpstr>
      <vt:lpstr>I/O Time: Doing The Math (Cont.)</vt:lpstr>
      <vt:lpstr>I/O Time: Doing The Math (Cont.)</vt:lpstr>
      <vt:lpstr>I/O Time: Doing The Math (Cont.)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Pintos Project</dc:title>
  <dc:subject/>
  <dc:creator>유진수 (jedisty@hanyang.ac.kr)</dc:creator>
  <cp:keywords/>
  <dc:description/>
  <cp:lastModifiedBy>Hong Xu</cp:lastModifiedBy>
  <cp:revision>4265</cp:revision>
  <cp:lastPrinted>2019-09-09T02:10:38Z</cp:lastPrinted>
  <dcterms:created xsi:type="dcterms:W3CDTF">2011-05-01T06:09:10Z</dcterms:created>
  <dcterms:modified xsi:type="dcterms:W3CDTF">2024-11-05T02:09:10Z</dcterms:modified>
  <cp:category/>
</cp:coreProperties>
</file>